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47"/>
  </p:notesMasterIdLst>
  <p:handoutMasterIdLst>
    <p:handoutMasterId r:id="rId48"/>
  </p:handoutMasterIdLst>
  <p:sldIdLst>
    <p:sldId id="407" r:id="rId2"/>
    <p:sldId id="257" r:id="rId3"/>
    <p:sldId id="392" r:id="rId4"/>
    <p:sldId id="393" r:id="rId5"/>
    <p:sldId id="394" r:id="rId6"/>
    <p:sldId id="423" r:id="rId7"/>
    <p:sldId id="445" r:id="rId8"/>
    <p:sldId id="395" r:id="rId9"/>
    <p:sldId id="426" r:id="rId10"/>
    <p:sldId id="446" r:id="rId11"/>
    <p:sldId id="447" r:id="rId12"/>
    <p:sldId id="429" r:id="rId13"/>
    <p:sldId id="412" r:id="rId14"/>
    <p:sldId id="413" r:id="rId15"/>
    <p:sldId id="400" r:id="rId16"/>
    <p:sldId id="295" r:id="rId17"/>
    <p:sldId id="335" r:id="rId18"/>
    <p:sldId id="431" r:id="rId19"/>
    <p:sldId id="432" r:id="rId20"/>
    <p:sldId id="435" r:id="rId21"/>
    <p:sldId id="360" r:id="rId22"/>
    <p:sldId id="448" r:id="rId23"/>
    <p:sldId id="450" r:id="rId24"/>
    <p:sldId id="316" r:id="rId25"/>
    <p:sldId id="333" r:id="rId26"/>
    <p:sldId id="334" r:id="rId27"/>
    <p:sldId id="336" r:id="rId28"/>
    <p:sldId id="389" r:id="rId29"/>
    <p:sldId id="339" r:id="rId30"/>
    <p:sldId id="425" r:id="rId31"/>
    <p:sldId id="384" r:id="rId32"/>
    <p:sldId id="385" r:id="rId33"/>
    <p:sldId id="415" r:id="rId34"/>
    <p:sldId id="338" r:id="rId35"/>
    <p:sldId id="354" r:id="rId36"/>
    <p:sldId id="356" r:id="rId37"/>
    <p:sldId id="358" r:id="rId38"/>
    <p:sldId id="359" r:id="rId39"/>
    <p:sldId id="363" r:id="rId40"/>
    <p:sldId id="364" r:id="rId41"/>
    <p:sldId id="317" r:id="rId42"/>
    <p:sldId id="314" r:id="rId43"/>
    <p:sldId id="406" r:id="rId44"/>
    <p:sldId id="424" r:id="rId45"/>
    <p:sldId id="449" r:id="rId4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BEB"/>
    <a:srgbClr val="FBFBFB"/>
    <a:srgbClr val="FCF9F2"/>
    <a:srgbClr val="F7E5D7"/>
    <a:srgbClr val="AC0000"/>
    <a:srgbClr val="FEFDF9"/>
    <a:srgbClr val="E2231A"/>
    <a:srgbClr val="2C2C2C"/>
    <a:srgbClr val="7F7F7F"/>
    <a:srgbClr val="D221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3" autoAdjust="0"/>
    <p:restoredTop sz="96395" autoAdjust="0"/>
  </p:normalViewPr>
  <p:slideViewPr>
    <p:cSldViewPr snapToGrid="0">
      <p:cViewPr varScale="1">
        <p:scale>
          <a:sx n="96" d="100"/>
          <a:sy n="96" d="100"/>
        </p:scale>
        <p:origin x="144" y="432"/>
      </p:cViewPr>
      <p:guideLst>
        <p:guide orient="horz" pos="2160"/>
        <p:guide pos="3840"/>
      </p:guideLst>
    </p:cSldViewPr>
  </p:slideViewPr>
  <p:notesTextViewPr>
    <p:cViewPr>
      <p:scale>
        <a:sx n="125" d="100"/>
        <a:sy n="125" d="100"/>
      </p:scale>
      <p:origin x="0" y="0"/>
    </p:cViewPr>
  </p:notesTextViewPr>
  <p:notesViewPr>
    <p:cSldViewPr snapToGrid="0">
      <p:cViewPr varScale="1">
        <p:scale>
          <a:sx n="78" d="100"/>
          <a:sy n="78" d="100"/>
        </p:scale>
        <p:origin x="312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vrasya\THY_BSK_KARGO_PAZARLAMA\MD_OZEL_KARGOLAR\03%20MARKETING\DATALAR\CW-REV%20Analiz\2018\12\kurye%20ver&#305;ler&#305;%201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_atabay\Desktop\cagda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_atabay\Desktop\cagda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_atabay\Desktop\cagda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_atabay\Desktop\cagda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_atabay\Desktop\cagda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tr-TR" dirty="0" smtClean="0"/>
              <a:t>2010</a:t>
            </a:r>
            <a:endParaRPr lang="en-US" dirty="0"/>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2"/>
            <c:invertIfNegative val="0"/>
            <c:bubble3D val="0"/>
            <c:extLst>
              <c:ext xmlns:c16="http://schemas.microsoft.com/office/drawing/2014/chart" uri="{C3380CC4-5D6E-409C-BE32-E72D297353CC}">
                <c16:uniqueId val="{00000001-22EC-4164-B4DB-4A114C4B5378}"/>
              </c:ext>
            </c:extLst>
          </c:dPt>
          <c:cat>
            <c:strRef>
              <c:f>Sheet1!$B$7:$U$7</c:f>
              <c:strCache>
                <c:ptCount val="20"/>
                <c:pt idx="0">
                  <c:v>FRA</c:v>
                </c:pt>
                <c:pt idx="1">
                  <c:v>CDG</c:v>
                </c:pt>
                <c:pt idx="2">
                  <c:v>AMS</c:v>
                </c:pt>
                <c:pt idx="3">
                  <c:v>LHR</c:v>
                </c:pt>
                <c:pt idx="4">
                  <c:v>MUC</c:v>
                </c:pt>
                <c:pt idx="5">
                  <c:v>MAD</c:v>
                </c:pt>
                <c:pt idx="6">
                  <c:v>VIE</c:v>
                </c:pt>
                <c:pt idx="7">
                  <c:v>ZRH</c:v>
                </c:pt>
                <c:pt idx="8">
                  <c:v>FCO</c:v>
                </c:pt>
                <c:pt idx="9">
                  <c:v>CPH</c:v>
                </c:pt>
                <c:pt idx="10">
                  <c:v>MXP</c:v>
                </c:pt>
                <c:pt idx="11">
                  <c:v>HEL</c:v>
                </c:pt>
                <c:pt idx="12">
                  <c:v>IST</c:v>
                </c:pt>
                <c:pt idx="13">
                  <c:v>SVO</c:v>
                </c:pt>
                <c:pt idx="14">
                  <c:v>BCN</c:v>
                </c:pt>
                <c:pt idx="15">
                  <c:v>PRG</c:v>
                </c:pt>
                <c:pt idx="16">
                  <c:v>OSL</c:v>
                </c:pt>
                <c:pt idx="17">
                  <c:v>BRU</c:v>
                </c:pt>
                <c:pt idx="18">
                  <c:v>ARN</c:v>
                </c:pt>
                <c:pt idx="19">
                  <c:v>LIS</c:v>
                </c:pt>
              </c:strCache>
            </c:strRef>
          </c:cat>
          <c:val>
            <c:numRef>
              <c:f>Sheet1!$B$8:$U$8</c:f>
              <c:numCache>
                <c:formatCode>General</c:formatCode>
                <c:ptCount val="20"/>
                <c:pt idx="0">
                  <c:v>61.656999999999996</c:v>
                </c:pt>
                <c:pt idx="1">
                  <c:v>47.527999999999999</c:v>
                </c:pt>
                <c:pt idx="2">
                  <c:v>33.28</c:v>
                </c:pt>
                <c:pt idx="3">
                  <c:v>28.742999999999999</c:v>
                </c:pt>
                <c:pt idx="4">
                  <c:v>23.747</c:v>
                </c:pt>
                <c:pt idx="5">
                  <c:v>17.911000000000001</c:v>
                </c:pt>
                <c:pt idx="6">
                  <c:v>13.917999999999999</c:v>
                </c:pt>
                <c:pt idx="7">
                  <c:v>12.411</c:v>
                </c:pt>
                <c:pt idx="8">
                  <c:v>7.8550000000000004</c:v>
                </c:pt>
                <c:pt idx="9">
                  <c:v>7.7590000000000003</c:v>
                </c:pt>
                <c:pt idx="10">
                  <c:v>7.4589999999999996</c:v>
                </c:pt>
                <c:pt idx="11">
                  <c:v>5.0839999999999996</c:v>
                </c:pt>
                <c:pt idx="12">
                  <c:v>4.907</c:v>
                </c:pt>
                <c:pt idx="13">
                  <c:v>4.5999999999999996</c:v>
                </c:pt>
                <c:pt idx="14">
                  <c:v>3.718</c:v>
                </c:pt>
                <c:pt idx="15">
                  <c:v>2.8820000000000001</c:v>
                </c:pt>
                <c:pt idx="16">
                  <c:v>2.8159999999999998</c:v>
                </c:pt>
                <c:pt idx="17">
                  <c:v>2.762</c:v>
                </c:pt>
                <c:pt idx="18">
                  <c:v>2.2170000000000001</c:v>
                </c:pt>
                <c:pt idx="19">
                  <c:v>2.105</c:v>
                </c:pt>
              </c:numCache>
            </c:numRef>
          </c:val>
          <c:extLst>
            <c:ext xmlns:c16="http://schemas.microsoft.com/office/drawing/2014/chart" uri="{C3380CC4-5D6E-409C-BE32-E72D297353CC}">
              <c16:uniqueId val="{00000002-22EC-4164-B4DB-4A114C4B5378}"/>
            </c:ext>
          </c:extLst>
        </c:ser>
        <c:dLbls>
          <c:showLegendKey val="0"/>
          <c:showVal val="0"/>
          <c:showCatName val="0"/>
          <c:showSerName val="0"/>
          <c:showPercent val="0"/>
          <c:showBubbleSize val="0"/>
        </c:dLbls>
        <c:gapWidth val="100"/>
        <c:axId val="387664136"/>
        <c:axId val="387664528"/>
      </c:barChart>
      <c:catAx>
        <c:axId val="387664136"/>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87664528"/>
        <c:crosses val="autoZero"/>
        <c:auto val="1"/>
        <c:lblAlgn val="ctr"/>
        <c:lblOffset val="100"/>
        <c:noMultiLvlLbl val="0"/>
      </c:catAx>
      <c:valAx>
        <c:axId val="387664528"/>
        <c:scaling>
          <c:orientation val="minMax"/>
        </c:scaling>
        <c:delete val="0"/>
        <c:axPos val="t"/>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87664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30" b="1" i="0" u="none" strike="noStrike" kern="1200" spc="0" baseline="0">
                <a:solidFill>
                  <a:schemeClr val="tx1">
                    <a:lumMod val="65000"/>
                    <a:lumOff val="35000"/>
                  </a:schemeClr>
                </a:solidFill>
                <a:latin typeface="+mn-lt"/>
                <a:ea typeface="+mn-ea"/>
                <a:cs typeface="+mn-cs"/>
              </a:defRPr>
            </a:pPr>
            <a:r>
              <a:rPr lang="tr-TR" sz="2130" b="1"/>
              <a:t>2018</a:t>
            </a:r>
          </a:p>
        </c:rich>
      </c:tx>
      <c:layout/>
      <c:overlay val="0"/>
      <c:spPr>
        <a:noFill/>
        <a:ln>
          <a:noFill/>
        </a:ln>
        <a:effectLst/>
      </c:spPr>
      <c:txPr>
        <a:bodyPr rot="0" spcFirstLastPara="1" vertOverflow="ellipsis" vert="horz" wrap="square" anchor="ctr" anchorCtr="1"/>
        <a:lstStyle/>
        <a:p>
          <a:pPr>
            <a:defRPr sz="213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Sheet1!$C$11:$C$30</c:f>
              <c:strCache>
                <c:ptCount val="20"/>
                <c:pt idx="0">
                  <c:v>FRA</c:v>
                </c:pt>
                <c:pt idx="1">
                  <c:v>AMS</c:v>
                </c:pt>
                <c:pt idx="2">
                  <c:v>CDG</c:v>
                </c:pt>
                <c:pt idx="3">
                  <c:v>IST</c:v>
                </c:pt>
                <c:pt idx="4">
                  <c:v>MUC</c:v>
                </c:pt>
                <c:pt idx="5">
                  <c:v>LHR</c:v>
                </c:pt>
                <c:pt idx="6">
                  <c:v>MAD</c:v>
                </c:pt>
                <c:pt idx="7">
                  <c:v>SVO</c:v>
                </c:pt>
                <c:pt idx="8">
                  <c:v>ZRH</c:v>
                </c:pt>
                <c:pt idx="9">
                  <c:v>VIE</c:v>
                </c:pt>
                <c:pt idx="10">
                  <c:v>FCO</c:v>
                </c:pt>
                <c:pt idx="11">
                  <c:v>HEL</c:v>
                </c:pt>
                <c:pt idx="12">
                  <c:v>BRU</c:v>
                </c:pt>
                <c:pt idx="13">
                  <c:v>LIS </c:v>
                </c:pt>
                <c:pt idx="14">
                  <c:v>CPH</c:v>
                </c:pt>
                <c:pt idx="15">
                  <c:v>WAW</c:v>
                </c:pt>
                <c:pt idx="16">
                  <c:v>KEF</c:v>
                </c:pt>
                <c:pt idx="17">
                  <c:v>DUB</c:v>
                </c:pt>
                <c:pt idx="18">
                  <c:v>OSL</c:v>
                </c:pt>
                <c:pt idx="19">
                  <c:v>BCN</c:v>
                </c:pt>
              </c:strCache>
            </c:strRef>
          </c:cat>
          <c:val>
            <c:numRef>
              <c:f>Sheet1!$D$11:$D$30</c:f>
              <c:numCache>
                <c:formatCode>General</c:formatCode>
                <c:ptCount val="20"/>
                <c:pt idx="0">
                  <c:v>78.900000000000006</c:v>
                </c:pt>
                <c:pt idx="1">
                  <c:v>57.7</c:v>
                </c:pt>
                <c:pt idx="2">
                  <c:v>48.5</c:v>
                </c:pt>
                <c:pt idx="3">
                  <c:v>35.5</c:v>
                </c:pt>
                <c:pt idx="4">
                  <c:v>35.200000000000003</c:v>
                </c:pt>
                <c:pt idx="5">
                  <c:v>33.6</c:v>
                </c:pt>
                <c:pt idx="6">
                  <c:v>20.8</c:v>
                </c:pt>
                <c:pt idx="7">
                  <c:v>20.3</c:v>
                </c:pt>
                <c:pt idx="8">
                  <c:v>19.899999999999999</c:v>
                </c:pt>
                <c:pt idx="9">
                  <c:v>15.2</c:v>
                </c:pt>
                <c:pt idx="10">
                  <c:v>13.8</c:v>
                </c:pt>
                <c:pt idx="11">
                  <c:v>11.5</c:v>
                </c:pt>
                <c:pt idx="12">
                  <c:v>6.9</c:v>
                </c:pt>
                <c:pt idx="13">
                  <c:v>6.6</c:v>
                </c:pt>
                <c:pt idx="14">
                  <c:v>5.6</c:v>
                </c:pt>
                <c:pt idx="15">
                  <c:v>5.2</c:v>
                </c:pt>
                <c:pt idx="16">
                  <c:v>4.5999999999999996</c:v>
                </c:pt>
                <c:pt idx="17">
                  <c:v>4.18</c:v>
                </c:pt>
                <c:pt idx="18">
                  <c:v>4.16</c:v>
                </c:pt>
                <c:pt idx="19">
                  <c:v>4.0999999999999996</c:v>
                </c:pt>
              </c:numCache>
            </c:numRef>
          </c:val>
          <c:extLst>
            <c:ext xmlns:c16="http://schemas.microsoft.com/office/drawing/2014/chart" uri="{C3380CC4-5D6E-409C-BE32-E72D297353CC}">
              <c16:uniqueId val="{00000000-35ED-45E6-AB23-25B09AB498D4}"/>
            </c:ext>
          </c:extLst>
        </c:ser>
        <c:dLbls>
          <c:showLegendKey val="0"/>
          <c:showVal val="0"/>
          <c:showCatName val="0"/>
          <c:showSerName val="0"/>
          <c:showPercent val="0"/>
          <c:showBubbleSize val="0"/>
        </c:dLbls>
        <c:gapWidth val="119"/>
        <c:axId val="187065544"/>
        <c:axId val="390566448"/>
      </c:barChart>
      <c:dateAx>
        <c:axId val="1870655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0566448"/>
        <c:crosses val="autoZero"/>
        <c:auto val="0"/>
        <c:lblOffset val="100"/>
        <c:baseTimeUnit val="days"/>
      </c:dateAx>
      <c:valAx>
        <c:axId val="390566448"/>
        <c:scaling>
          <c:orientation val="minMax"/>
          <c:max val="10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706554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985507246376812E-2"/>
          <c:y val="6.4935064935064929E-2"/>
          <c:w val="0.95445134575569357"/>
          <c:h val="0.85195555101066911"/>
        </c:manualLayout>
      </c:layout>
      <c:barChart>
        <c:barDir val="col"/>
        <c:grouping val="clustered"/>
        <c:varyColors val="0"/>
        <c:ser>
          <c:idx val="0"/>
          <c:order val="0"/>
          <c:tx>
            <c:strRef>
              <c:f>Sheet2!$B$1</c:f>
              <c:strCache>
                <c:ptCount val="1"/>
                <c:pt idx="0">
                  <c:v>Values</c:v>
                </c:pt>
              </c:strCache>
            </c:strRef>
          </c:tx>
          <c:spPr>
            <a:solidFill>
              <a:schemeClr val="accent1"/>
            </a:solidFill>
            <a:ln w="12700">
              <a:solidFill>
                <a:srgbClr val="FFFFFF"/>
              </a:solidFill>
              <a:prstDash val="solid"/>
            </a:ln>
            <a:effectLst/>
          </c:spPr>
          <c:invertIfNegative val="0"/>
          <c:dLbls>
            <c:dLbl>
              <c:idx val="0"/>
              <c:layout>
                <c:manualLayout>
                  <c:x val="5.2692525834896475E-3"/>
                  <c:y val="4.0967588011632756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4D9-4374-A32A-6D1BE3985A47}"/>
                </c:ext>
              </c:extLst>
            </c:dLbl>
            <c:dLbl>
              <c:idx val="1"/>
              <c:layout>
                <c:manualLayout>
                  <c:x val="4.1407197467107628E-3"/>
                  <c:y val="4.274504879629118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4D9-4374-A32A-6D1BE3985A47}"/>
                </c:ext>
              </c:extLst>
            </c:dLbl>
            <c:dLbl>
              <c:idx val="2"/>
              <c:layout>
                <c:manualLayout>
                  <c:x val="-1.6100308012975196E-17"/>
                  <c:y val="4.885154174179887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4D9-4374-A32A-6D1BE3985A47}"/>
                </c:ext>
              </c:extLst>
            </c:dLbl>
            <c:dLbl>
              <c:idx val="3"/>
              <c:layout>
                <c:manualLayout>
                  <c:x val="2.0703598733553814E-3"/>
                  <c:y val="5.295133430105528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4D9-4374-A32A-6D1BE3985A47}"/>
                </c:ext>
              </c:extLst>
            </c:dLbl>
            <c:dLbl>
              <c:idx val="4"/>
              <c:layout>
                <c:manualLayout>
                  <c:x val="0"/>
                  <c:y val="6.060606060606060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4D9-4374-A32A-6D1BE3985A47}"/>
                </c:ext>
              </c:extLst>
            </c:dLbl>
            <c:dLbl>
              <c:idx val="5"/>
              <c:layout>
                <c:manualLayout>
                  <c:x val="2.0703933747411628E-3"/>
                  <c:y val="6.926406926406911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4D9-4374-A32A-6D1BE3985A47}"/>
                </c:ext>
              </c:extLst>
            </c:dLbl>
            <c:dLbl>
              <c:idx val="6"/>
              <c:layout>
                <c:manualLayout>
                  <c:x val="-3.7956773390370165E-17"/>
                  <c:y val="6.926406926406926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4D9-4374-A32A-6D1BE3985A47}"/>
                </c:ext>
              </c:extLst>
            </c:dLbl>
            <c:dLbl>
              <c:idx val="7"/>
              <c:layout>
                <c:manualLayout>
                  <c:x val="0"/>
                  <c:y val="6.926406926406926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4D9-4374-A32A-6D1BE3985A47}"/>
                </c:ext>
              </c:extLst>
            </c:dLbl>
            <c:dLbl>
              <c:idx val="8"/>
              <c:layout>
                <c:manualLayout>
                  <c:x val="2.070393374741201E-3"/>
                  <c:y val="7.35930735930735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04D9-4374-A32A-6D1BE3985A47}"/>
                </c:ext>
              </c:extLst>
            </c:dLbl>
            <c:dLbl>
              <c:idx val="9"/>
              <c:layout>
                <c:manualLayout>
                  <c:x val="0"/>
                  <c:y val="7.35930735930735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04D9-4374-A32A-6D1BE3985A47}"/>
                </c:ext>
              </c:extLst>
            </c:dLbl>
            <c:dLbl>
              <c:idx val="10"/>
              <c:layout>
                <c:manualLayout>
                  <c:x val="0"/>
                  <c:y val="7.35930735930735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04D9-4374-A32A-6D1BE3985A47}"/>
                </c:ext>
              </c:extLst>
            </c:dLbl>
            <c:dLbl>
              <c:idx val="11"/>
              <c:layout>
                <c:manualLayout>
                  <c:x val="-7.5913546780740329E-17"/>
                  <c:y val="7.35930735930735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04D9-4374-A32A-6D1BE3985A47}"/>
                </c:ext>
              </c:extLst>
            </c:dLbl>
            <c:dLbl>
              <c:idx val="12"/>
              <c:layout>
                <c:manualLayout>
                  <c:x val="7.5913546780740329E-17"/>
                  <c:y val="7.359307359307359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04D9-4374-A32A-6D1BE3985A47}"/>
                </c:ext>
              </c:extLst>
            </c:dLbl>
            <c:dLbl>
              <c:idx val="13"/>
              <c:layout>
                <c:manualLayout>
                  <c:x val="0"/>
                  <c:y val="7.79220779220779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04D9-4374-A32A-6D1BE3985A4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Sheet2!$B$2:$B$20</c:f>
              <c:numCache>
                <c:formatCode>General</c:formatCode>
                <c:ptCount val="19"/>
                <c:pt idx="0">
                  <c:v>145</c:v>
                </c:pt>
                <c:pt idx="1">
                  <c:v>159</c:v>
                </c:pt>
                <c:pt idx="2">
                  <c:v>184</c:v>
                </c:pt>
                <c:pt idx="3">
                  <c:v>199</c:v>
                </c:pt>
                <c:pt idx="4">
                  <c:v>237</c:v>
                </c:pt>
                <c:pt idx="5">
                  <c:v>313</c:v>
                </c:pt>
                <c:pt idx="6">
                  <c:v>371</c:v>
                </c:pt>
                <c:pt idx="7">
                  <c:v>462</c:v>
                </c:pt>
                <c:pt idx="8">
                  <c:v>565</c:v>
                </c:pt>
                <c:pt idx="9">
                  <c:v>663</c:v>
                </c:pt>
                <c:pt idx="10">
                  <c:v>720</c:v>
                </c:pt>
                <c:pt idx="11">
                  <c:v>890</c:v>
                </c:pt>
                <c:pt idx="12">
                  <c:v>1000</c:v>
                </c:pt>
                <c:pt idx="13">
                  <c:v>1387</c:v>
                </c:pt>
              </c:numCache>
            </c:numRef>
          </c:val>
          <c:extLst>
            <c:ext xmlns:c16="http://schemas.microsoft.com/office/drawing/2014/chart" uri="{C3380CC4-5D6E-409C-BE32-E72D297353CC}">
              <c16:uniqueId val="{0000000E-04D9-4374-A32A-6D1BE3985A47}"/>
            </c:ext>
          </c:extLst>
        </c:ser>
        <c:ser>
          <c:idx val="1"/>
          <c:order val="1"/>
          <c:tx>
            <c:strRef>
              <c:f>Sheet2!$C$1</c:f>
              <c:strCache>
                <c:ptCount val="1"/>
                <c:pt idx="0">
                  <c:v>Forecast</c:v>
                </c:pt>
              </c:strCache>
            </c:strRef>
          </c:tx>
          <c:spPr>
            <a:solidFill>
              <a:srgbClr val="7F7F7F"/>
            </a:solidFill>
            <a:ln>
              <a:solidFill>
                <a:srgbClr val="FFFFFF"/>
              </a:solidFill>
            </a:ln>
            <a:effectLst/>
          </c:spPr>
          <c:invertIfNegative val="0"/>
          <c:dLbls>
            <c:dLbl>
              <c:idx val="14"/>
              <c:layout>
                <c:manualLayout>
                  <c:x val="0"/>
                  <c:y val="6.9264069264069264E-2"/>
                </c:manualLayout>
              </c:layout>
              <c:tx>
                <c:rich>
                  <a:bodyPr/>
                  <a:lstStyle/>
                  <a:p>
                    <a:r>
                      <a:rPr lang="en-US"/>
                      <a:t>1718</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04D9-4374-A32A-6D1BE3985A47}"/>
                </c:ext>
              </c:extLst>
            </c:dLbl>
            <c:dLbl>
              <c:idx val="15"/>
              <c:layout>
                <c:manualLayout>
                  <c:x val="0"/>
                  <c:y val="7.792207792207792E-2"/>
                </c:manualLayout>
              </c:layout>
              <c:tx>
                <c:rich>
                  <a:bodyPr/>
                  <a:lstStyle/>
                  <a:p>
                    <a:r>
                      <a:rPr lang="en-US"/>
                      <a:t>2075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04D9-4374-A32A-6D1BE3985A47}"/>
                </c:ext>
              </c:extLst>
            </c:dLbl>
            <c:dLbl>
              <c:idx val="16"/>
              <c:layout>
                <c:manualLayout>
                  <c:x val="2.0703933747410492E-3"/>
                  <c:y val="6.9264069264069264E-2"/>
                </c:manualLayout>
              </c:layout>
              <c:tx>
                <c:rich>
                  <a:bodyPr/>
                  <a:lstStyle/>
                  <a:p>
                    <a:r>
                      <a:rPr lang="en-US"/>
                      <a:t>2433</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04D9-4374-A32A-6D1BE3985A47}"/>
                </c:ext>
              </c:extLst>
            </c:dLbl>
            <c:dLbl>
              <c:idx val="17"/>
              <c:layout>
                <c:manualLayout>
                  <c:x val="0"/>
                  <c:y val="6.9264069264069264E-2"/>
                </c:manualLayout>
              </c:layout>
              <c:tx>
                <c:rich>
                  <a:bodyPr/>
                  <a:lstStyle/>
                  <a:p>
                    <a:r>
                      <a:rPr lang="en-US"/>
                      <a:t>2790</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04D9-4374-A32A-6D1BE3985A47}"/>
                </c:ext>
              </c:extLst>
            </c:dLbl>
            <c:dLbl>
              <c:idx val="18"/>
              <c:layout>
                <c:manualLayout>
                  <c:x val="-2.0703933747413528E-3"/>
                  <c:y val="7.3593073593073599E-2"/>
                </c:manualLayout>
              </c:layout>
              <c:tx>
                <c:rich>
                  <a:bodyPr/>
                  <a:lstStyle/>
                  <a:p>
                    <a:r>
                      <a:rPr lang="en-US"/>
                      <a:t>3147</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04D9-4374-A32A-6D1BE3985A4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Sheet2!$A$2:$A$20</c:f>
              <c:numCache>
                <c:formatCode>General</c:formatCode>
                <c:ptCount val="19"/>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numCache>
            </c:numRef>
          </c:cat>
          <c:val>
            <c:numRef>
              <c:f>Sheet2!$C$2:$C$20</c:f>
              <c:numCache>
                <c:formatCode>General</c:formatCode>
                <c:ptCount val="19"/>
                <c:pt idx="14">
                  <c:v>1718.3633291246203</c:v>
                </c:pt>
                <c:pt idx="15">
                  <c:v>2075.6848298923796</c:v>
                </c:pt>
                <c:pt idx="16">
                  <c:v>2433.0063306601396</c:v>
                </c:pt>
                <c:pt idx="17">
                  <c:v>2790.3278314278987</c:v>
                </c:pt>
                <c:pt idx="18">
                  <c:v>3147.6493321956586</c:v>
                </c:pt>
              </c:numCache>
            </c:numRef>
          </c:val>
          <c:extLst>
            <c:ext xmlns:c16="http://schemas.microsoft.com/office/drawing/2014/chart" uri="{C3380CC4-5D6E-409C-BE32-E72D297353CC}">
              <c16:uniqueId val="{00000014-04D9-4374-A32A-6D1BE3985A47}"/>
            </c:ext>
          </c:extLst>
        </c:ser>
        <c:dLbls>
          <c:showLegendKey val="0"/>
          <c:showVal val="0"/>
          <c:showCatName val="0"/>
          <c:showSerName val="0"/>
          <c:showPercent val="0"/>
          <c:showBubbleSize val="0"/>
        </c:dLbls>
        <c:gapWidth val="0"/>
        <c:overlap val="100"/>
        <c:axId val="312313184"/>
        <c:axId val="312313512"/>
      </c:barChart>
      <c:catAx>
        <c:axId val="312313184"/>
        <c:scaling>
          <c:orientation val="minMax"/>
        </c:scaling>
        <c:delete val="0"/>
        <c:axPos val="b"/>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12313512"/>
        <c:crosses val="autoZero"/>
        <c:auto val="1"/>
        <c:lblAlgn val="ctr"/>
        <c:lblOffset val="100"/>
        <c:noMultiLvlLbl val="0"/>
      </c:catAx>
      <c:valAx>
        <c:axId val="312313512"/>
        <c:scaling>
          <c:orientation val="minMax"/>
        </c:scaling>
        <c:delete val="1"/>
        <c:axPos val="l"/>
        <c:numFmt formatCode="General" sourceLinked="1"/>
        <c:majorTickMark val="none"/>
        <c:minorTickMark val="none"/>
        <c:tickLblPos val="nextTo"/>
        <c:crossAx val="312313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Sheet2!$C$3:$C$16</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xVal>
          <c:yVal>
            <c:numRef>
              <c:f>Sheet2!$D$3:$D$16</c:f>
              <c:numCache>
                <c:formatCode>0%</c:formatCode>
                <c:ptCount val="14"/>
                <c:pt idx="0">
                  <c:v>5.0999999999999997E-2</c:v>
                </c:pt>
                <c:pt idx="1">
                  <c:v>0.05</c:v>
                </c:pt>
                <c:pt idx="2">
                  <c:v>0.10100000000000001</c:v>
                </c:pt>
                <c:pt idx="3">
                  <c:v>0.13200000000000001</c:v>
                </c:pt>
                <c:pt idx="4">
                  <c:v>0.14599999999999999</c:v>
                </c:pt>
                <c:pt idx="5">
                  <c:v>0.17599999999999999</c:v>
                </c:pt>
                <c:pt idx="6">
                  <c:v>0.20499999999999999</c:v>
                </c:pt>
                <c:pt idx="7">
                  <c:v>0.223</c:v>
                </c:pt>
                <c:pt idx="8">
                  <c:v>0.252</c:v>
                </c:pt>
                <c:pt idx="9">
                  <c:v>0.30299999999999999</c:v>
                </c:pt>
                <c:pt idx="10">
                  <c:v>0.33100000000000002</c:v>
                </c:pt>
                <c:pt idx="11">
                  <c:v>0.35899999999999999</c:v>
                </c:pt>
                <c:pt idx="12">
                  <c:v>0.39800000000000002</c:v>
                </c:pt>
                <c:pt idx="13">
                  <c:v>0.45</c:v>
                </c:pt>
              </c:numCache>
            </c:numRef>
          </c:yVal>
          <c:smooth val="0"/>
          <c:extLst>
            <c:ext xmlns:c16="http://schemas.microsoft.com/office/drawing/2014/chart" uri="{C3380CC4-5D6E-409C-BE32-E72D297353CC}">
              <c16:uniqueId val="{00000000-2567-485B-9C31-D336D746444B}"/>
            </c:ext>
          </c:extLst>
        </c:ser>
        <c:dLbls>
          <c:dLblPos val="t"/>
          <c:showLegendKey val="0"/>
          <c:showVal val="1"/>
          <c:showCatName val="0"/>
          <c:showSerName val="0"/>
          <c:showPercent val="0"/>
          <c:showBubbleSize val="0"/>
        </c:dLbls>
        <c:axId val="450634440"/>
        <c:axId val="450634768"/>
      </c:scatterChart>
      <c:valAx>
        <c:axId val="450634440"/>
        <c:scaling>
          <c:orientation val="minMax"/>
        </c:scaling>
        <c:delete val="1"/>
        <c:axPos val="b"/>
        <c:numFmt formatCode="General" sourceLinked="1"/>
        <c:majorTickMark val="out"/>
        <c:minorTickMark val="none"/>
        <c:tickLblPos val="nextTo"/>
        <c:crossAx val="450634768"/>
        <c:crosses val="autoZero"/>
        <c:crossBetween val="midCat"/>
      </c:valAx>
      <c:valAx>
        <c:axId val="450634768"/>
        <c:scaling>
          <c:orientation val="minMax"/>
        </c:scaling>
        <c:delete val="1"/>
        <c:axPos val="l"/>
        <c:numFmt formatCode="0%" sourceLinked="1"/>
        <c:majorTickMark val="out"/>
        <c:minorTickMark val="none"/>
        <c:tickLblPos val="nextTo"/>
        <c:crossAx val="45063444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All Airlines</a:t>
            </a:r>
            <a:r>
              <a:rPr lang="tr-TR"/>
              <a:t> Perishable Market Development (CW)</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All Airlines</c:v>
                </c:pt>
              </c:strCache>
            </c:strRef>
          </c:tx>
          <c:spPr>
            <a:solidFill>
              <a:schemeClr val="accent2"/>
            </a:solidFill>
            <a:ln>
              <a:noFill/>
            </a:ln>
            <a:effectLst/>
          </c:spPr>
          <c:invertIfNegative val="0"/>
          <c:cat>
            <c:strRef>
              <c:f>Sheet1!$B$1:$E$1</c:f>
              <c:strCache>
                <c:ptCount val="4"/>
                <c:pt idx="0">
                  <c:v>2015</c:v>
                </c:pt>
                <c:pt idx="1">
                  <c:v>2016</c:v>
                </c:pt>
                <c:pt idx="2">
                  <c:v>2017</c:v>
                </c:pt>
                <c:pt idx="3">
                  <c:v>2018</c:v>
                </c:pt>
              </c:strCache>
            </c:strRef>
          </c:cat>
          <c:val>
            <c:numRef>
              <c:f>Sheet1!$B$2:$E$2</c:f>
              <c:numCache>
                <c:formatCode>_-* #,##0\ _T_L_-;\-* #,##0\ _T_L_-;_-* "-"??\ _T_L_-;_-@_-</c:formatCode>
                <c:ptCount val="4"/>
                <c:pt idx="0">
                  <c:v>2739788660</c:v>
                </c:pt>
                <c:pt idx="1">
                  <c:v>2900878549</c:v>
                </c:pt>
                <c:pt idx="2">
                  <c:v>3249962227</c:v>
                </c:pt>
                <c:pt idx="3">
                  <c:v>3325010130</c:v>
                </c:pt>
              </c:numCache>
            </c:numRef>
          </c:val>
          <c:extLst>
            <c:ext xmlns:c16="http://schemas.microsoft.com/office/drawing/2014/chart" uri="{C3380CC4-5D6E-409C-BE32-E72D297353CC}">
              <c16:uniqueId val="{00000000-5BFC-4B47-94E0-556B00574132}"/>
            </c:ext>
          </c:extLst>
        </c:ser>
        <c:dLbls>
          <c:showLegendKey val="0"/>
          <c:showVal val="0"/>
          <c:showCatName val="0"/>
          <c:showSerName val="0"/>
          <c:showPercent val="0"/>
          <c:showBubbleSize val="0"/>
        </c:dLbls>
        <c:gapWidth val="219"/>
        <c:overlap val="-27"/>
        <c:axId val="280724224"/>
        <c:axId val="280726304"/>
      </c:barChart>
      <c:catAx>
        <c:axId val="28072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726304"/>
        <c:crosses val="autoZero"/>
        <c:auto val="1"/>
        <c:lblAlgn val="ctr"/>
        <c:lblOffset val="100"/>
        <c:noMultiLvlLbl val="0"/>
      </c:catAx>
      <c:valAx>
        <c:axId val="280726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724224"/>
        <c:crosses val="autoZero"/>
        <c:crossBetween val="between"/>
        <c:dispUnits>
          <c:builtInUnit val="millions"/>
          <c:dispUnitsLbl>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a:t>Thousand Tonnes</a:t>
                  </a:r>
                  <a:endParaRPr lang="en-US"/>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TK and Market Growth</a:t>
            </a:r>
            <a:r>
              <a:rPr lang="tr-TR" baseline="0" dirty="0"/>
              <a:t> Comparision</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Sheet1!$B$14</c:f>
              <c:strCache>
                <c:ptCount val="1"/>
                <c:pt idx="0">
                  <c:v>TK </c:v>
                </c:pt>
              </c:strCache>
            </c:strRef>
          </c:tx>
          <c:spPr>
            <a:solidFill>
              <a:srgbClr val="E2231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Sheet1!$C$13:$E$13</c:f>
              <c:strCache>
                <c:ptCount val="3"/>
                <c:pt idx="0">
                  <c:v>2016</c:v>
                </c:pt>
                <c:pt idx="1">
                  <c:v>2017</c:v>
                </c:pt>
                <c:pt idx="2">
                  <c:v>2018</c:v>
                </c:pt>
              </c:strCache>
            </c:strRef>
          </c:cat>
          <c:val>
            <c:numRef>
              <c:f>Sheet1!$C$14:$E$14</c:f>
              <c:numCache>
                <c:formatCode>0%</c:formatCode>
                <c:ptCount val="3"/>
                <c:pt idx="0">
                  <c:v>0.65617087205323044</c:v>
                </c:pt>
                <c:pt idx="1">
                  <c:v>0.29543855486725118</c:v>
                </c:pt>
                <c:pt idx="2">
                  <c:v>0.37730293372684542</c:v>
                </c:pt>
              </c:numCache>
            </c:numRef>
          </c:val>
          <c:extLst>
            <c:ext xmlns:c16="http://schemas.microsoft.com/office/drawing/2014/chart" uri="{C3380CC4-5D6E-409C-BE32-E72D297353CC}">
              <c16:uniqueId val="{00000000-E850-49D9-B38C-3FABBBC14B1A}"/>
            </c:ext>
          </c:extLst>
        </c:ser>
        <c:ser>
          <c:idx val="1"/>
          <c:order val="1"/>
          <c:tx>
            <c:strRef>
              <c:f>Sheet1!$B$15</c:f>
              <c:strCache>
                <c:ptCount val="1"/>
                <c:pt idx="0">
                  <c:v>All Airlines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Sheet1!$C$13:$E$13</c:f>
              <c:strCache>
                <c:ptCount val="3"/>
                <c:pt idx="0">
                  <c:v>2016</c:v>
                </c:pt>
                <c:pt idx="1">
                  <c:v>2017</c:v>
                </c:pt>
                <c:pt idx="2">
                  <c:v>2018</c:v>
                </c:pt>
              </c:strCache>
            </c:strRef>
          </c:cat>
          <c:val>
            <c:numRef>
              <c:f>Sheet1!$C$15:$E$15</c:f>
              <c:numCache>
                <c:formatCode>0%</c:formatCode>
                <c:ptCount val="3"/>
                <c:pt idx="0">
                  <c:v>5.8796465344885397E-2</c:v>
                </c:pt>
                <c:pt idx="1">
                  <c:v>0.12033722615527535</c:v>
                </c:pt>
                <c:pt idx="2">
                  <c:v>2.3091930846616576E-2</c:v>
                </c:pt>
              </c:numCache>
            </c:numRef>
          </c:val>
          <c:extLst>
            <c:ext xmlns:c16="http://schemas.microsoft.com/office/drawing/2014/chart" uri="{C3380CC4-5D6E-409C-BE32-E72D297353CC}">
              <c16:uniqueId val="{00000001-E850-49D9-B38C-3FABBBC14B1A}"/>
            </c:ext>
          </c:extLst>
        </c:ser>
        <c:dLbls>
          <c:showLegendKey val="0"/>
          <c:showVal val="0"/>
          <c:showCatName val="0"/>
          <c:showSerName val="0"/>
          <c:showPercent val="0"/>
          <c:showBubbleSize val="0"/>
        </c:dLbls>
        <c:gapWidth val="150"/>
        <c:axId val="271195856"/>
        <c:axId val="271196272"/>
      </c:barChart>
      <c:catAx>
        <c:axId val="271195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1196272"/>
        <c:crosses val="autoZero"/>
        <c:auto val="1"/>
        <c:lblAlgn val="ctr"/>
        <c:lblOffset val="100"/>
        <c:noMultiLvlLbl val="0"/>
      </c:catAx>
      <c:valAx>
        <c:axId val="271196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1195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TK </a:t>
            </a:r>
            <a:r>
              <a:rPr lang="tr-TR"/>
              <a:t>Fresh Product Growth and Market Share (</a:t>
            </a:r>
            <a:r>
              <a:rPr lang="en-US"/>
              <a:t>CW</a:t>
            </a:r>
            <a:r>
              <a:rPr lang="tr-TR"/>
              <a:t>)</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Sheet1!$A$7</c:f>
              <c:strCache>
                <c:ptCount val="1"/>
                <c:pt idx="0">
                  <c:v> TK CW</c:v>
                </c:pt>
              </c:strCache>
            </c:strRef>
          </c:tx>
          <c:spPr>
            <a:solidFill>
              <a:srgbClr val="E2231A"/>
            </a:solidFill>
            <a:ln>
              <a:noFill/>
            </a:ln>
            <a:effectLst/>
          </c:spPr>
          <c:invertIfNegative val="0"/>
          <c:cat>
            <c:strRef>
              <c:f>Sheet1!$B$6:$E$6</c:f>
              <c:strCache>
                <c:ptCount val="4"/>
                <c:pt idx="0">
                  <c:v>2015</c:v>
                </c:pt>
                <c:pt idx="1">
                  <c:v>2016</c:v>
                </c:pt>
                <c:pt idx="2">
                  <c:v>2017</c:v>
                </c:pt>
                <c:pt idx="3">
                  <c:v>2018</c:v>
                </c:pt>
              </c:strCache>
            </c:strRef>
          </c:cat>
          <c:val>
            <c:numRef>
              <c:f>Sheet1!$B$7:$E$7</c:f>
              <c:numCache>
                <c:formatCode>_-* #,##0\ _₺_-;\-* #,##0\ _₺_-;_-* "-"??\ _₺_-;_-@_-</c:formatCode>
                <c:ptCount val="4"/>
                <c:pt idx="0" formatCode="#,##0">
                  <c:v>35272778</c:v>
                </c:pt>
                <c:pt idx="1">
                  <c:v>58417747.5</c:v>
                </c:pt>
                <c:pt idx="2">
                  <c:v>75676602.399999976</c:v>
                </c:pt>
                <c:pt idx="3" formatCode="#,##0;[Red]#,##0">
                  <c:v>104229606.5</c:v>
                </c:pt>
              </c:numCache>
            </c:numRef>
          </c:val>
          <c:extLst>
            <c:ext xmlns:c16="http://schemas.microsoft.com/office/drawing/2014/chart" uri="{C3380CC4-5D6E-409C-BE32-E72D297353CC}">
              <c16:uniqueId val="{00000000-5EAB-477C-AA8B-362DA979F8F0}"/>
            </c:ext>
          </c:extLst>
        </c:ser>
        <c:dLbls>
          <c:showLegendKey val="0"/>
          <c:showVal val="0"/>
          <c:showCatName val="0"/>
          <c:showSerName val="0"/>
          <c:showPercent val="0"/>
          <c:showBubbleSize val="0"/>
        </c:dLbls>
        <c:gapWidth val="219"/>
        <c:axId val="623724095"/>
        <c:axId val="623712863"/>
      </c:barChart>
      <c:lineChart>
        <c:grouping val="standard"/>
        <c:varyColors val="0"/>
        <c:ser>
          <c:idx val="1"/>
          <c:order val="1"/>
          <c:tx>
            <c:strRef>
              <c:f>Sheet1!$A$8</c:f>
              <c:strCache>
                <c:ptCount val="1"/>
                <c:pt idx="0">
                  <c:v>Market Share</c:v>
                </c:pt>
              </c:strCache>
            </c:strRef>
          </c:tx>
          <c:spPr>
            <a:ln w="28575" cap="rnd">
              <a:solidFill>
                <a:schemeClr val="accent2"/>
              </a:solidFill>
              <a:round/>
            </a:ln>
            <a:effectLst/>
          </c:spPr>
          <c:marker>
            <c:symbol val="none"/>
          </c:marker>
          <c:dLbls>
            <c:dLbl>
              <c:idx val="0"/>
              <c:layout>
                <c:manualLayout>
                  <c:x val="-3.888888888888889E-2"/>
                  <c:y val="-6.94444444444445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AB-477C-AA8B-362DA979F8F0}"/>
                </c:ext>
              </c:extLst>
            </c:dLbl>
            <c:dLbl>
              <c:idx val="1"/>
              <c:layout>
                <c:manualLayout>
                  <c:x val="-4.7222222222222276E-2"/>
                  <c:y val="-6.48148148148148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AB-477C-AA8B-362DA979F8F0}"/>
                </c:ext>
              </c:extLst>
            </c:dLbl>
            <c:dLbl>
              <c:idx val="2"/>
              <c:layout>
                <c:manualLayout>
                  <c:x val="-5.2777777777777778E-2"/>
                  <c:y val="-6.94444444444444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EAB-477C-AA8B-362DA979F8F0}"/>
                </c:ext>
              </c:extLst>
            </c:dLbl>
            <c:dLbl>
              <c:idx val="3"/>
              <c:layout>
                <c:manualLayout>
                  <c:x val="-5.5555555555555657E-2"/>
                  <c:y val="-5.5555555555555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EAB-477C-AA8B-362DA979F8F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Sheet1!$B$6:$E$6</c:f>
              <c:strCache>
                <c:ptCount val="4"/>
                <c:pt idx="0">
                  <c:v>2015</c:v>
                </c:pt>
                <c:pt idx="1">
                  <c:v>2016</c:v>
                </c:pt>
                <c:pt idx="2">
                  <c:v>2017</c:v>
                </c:pt>
                <c:pt idx="3">
                  <c:v>2018</c:v>
                </c:pt>
              </c:strCache>
            </c:strRef>
          </c:cat>
          <c:val>
            <c:numRef>
              <c:f>Sheet1!$B$8:$E$8</c:f>
              <c:numCache>
                <c:formatCode>0.00%</c:formatCode>
                <c:ptCount val="4"/>
                <c:pt idx="0">
                  <c:v>1.2874269652608898E-2</c:v>
                </c:pt>
                <c:pt idx="1">
                  <c:v>2.0137950111747335E-2</c:v>
                </c:pt>
                <c:pt idx="2">
                  <c:v>2.3285379064191807E-2</c:v>
                </c:pt>
                <c:pt idx="3">
                  <c:v>3.1347154572428322E-2</c:v>
                </c:pt>
              </c:numCache>
            </c:numRef>
          </c:val>
          <c:smooth val="1"/>
          <c:extLst>
            <c:ext xmlns:c16="http://schemas.microsoft.com/office/drawing/2014/chart" uri="{C3380CC4-5D6E-409C-BE32-E72D297353CC}">
              <c16:uniqueId val="{00000001-5EAB-477C-AA8B-362DA979F8F0}"/>
            </c:ext>
          </c:extLst>
        </c:ser>
        <c:dLbls>
          <c:showLegendKey val="0"/>
          <c:showVal val="0"/>
          <c:showCatName val="0"/>
          <c:showSerName val="0"/>
          <c:showPercent val="0"/>
          <c:showBubbleSize val="0"/>
        </c:dLbls>
        <c:marker val="1"/>
        <c:smooth val="0"/>
        <c:axId val="623716607"/>
        <c:axId val="623714943"/>
      </c:lineChart>
      <c:valAx>
        <c:axId val="623712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724095"/>
        <c:crosses val="autoZero"/>
        <c:crossBetween val="between"/>
        <c:dispUnits>
          <c:builtInUnit val="millions"/>
          <c:dispUnitsLbl>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tr-TR"/>
                    <a:t>Thousand Tonnes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catAx>
        <c:axId val="623724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712863"/>
        <c:crosses val="autoZero"/>
        <c:auto val="1"/>
        <c:lblAlgn val="ctr"/>
        <c:lblOffset val="100"/>
        <c:noMultiLvlLbl val="0"/>
      </c:catAx>
      <c:valAx>
        <c:axId val="623714943"/>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716607"/>
        <c:crosses val="max"/>
        <c:crossBetween val="between"/>
      </c:valAx>
      <c:catAx>
        <c:axId val="623716607"/>
        <c:scaling>
          <c:orientation val="minMax"/>
        </c:scaling>
        <c:delete val="1"/>
        <c:axPos val="b"/>
        <c:numFmt formatCode="General" sourceLinked="1"/>
        <c:majorTickMark val="none"/>
        <c:minorTickMark val="none"/>
        <c:tickLblPos val="nextTo"/>
        <c:crossAx val="623714943"/>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smtClean="0"/>
              <a:t>TK Fresh Share in TK All Cargo</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Sheet1!$A$20</c:f>
              <c:strCache>
                <c:ptCount val="1"/>
                <c:pt idx="0">
                  <c:v> TK CW</c:v>
                </c:pt>
              </c:strCache>
            </c:strRef>
          </c:tx>
          <c:spPr>
            <a:solidFill>
              <a:srgbClr val="E2231A"/>
            </a:solidFill>
            <a:ln>
              <a:noFill/>
            </a:ln>
            <a:effectLst/>
          </c:spPr>
          <c:invertIfNegative val="0"/>
          <c:cat>
            <c:strRef>
              <c:f>Sheet1!$B$19:$E$19</c:f>
              <c:strCache>
                <c:ptCount val="4"/>
                <c:pt idx="0">
                  <c:v>2015</c:v>
                </c:pt>
                <c:pt idx="1">
                  <c:v>2016</c:v>
                </c:pt>
                <c:pt idx="2">
                  <c:v>2017</c:v>
                </c:pt>
                <c:pt idx="3">
                  <c:v>2018</c:v>
                </c:pt>
              </c:strCache>
            </c:strRef>
          </c:cat>
          <c:val>
            <c:numRef>
              <c:f>Sheet1!$B$20:$E$20</c:f>
              <c:numCache>
                <c:formatCode>_-* #,##0\ _₺_-;\-* #,##0\ _₺_-;_-* "-"??\ _₺_-;_-@_-</c:formatCode>
                <c:ptCount val="4"/>
                <c:pt idx="0" formatCode="#,##0">
                  <c:v>35272778</c:v>
                </c:pt>
                <c:pt idx="1">
                  <c:v>58417747.5</c:v>
                </c:pt>
                <c:pt idx="2">
                  <c:v>75676602.399999976</c:v>
                </c:pt>
                <c:pt idx="3" formatCode="#,##0;[Red]#,##0">
                  <c:v>104229606.5</c:v>
                </c:pt>
              </c:numCache>
            </c:numRef>
          </c:val>
          <c:extLst>
            <c:ext xmlns:c16="http://schemas.microsoft.com/office/drawing/2014/chart" uri="{C3380CC4-5D6E-409C-BE32-E72D297353CC}">
              <c16:uniqueId val="{00000000-FB19-4000-8A05-895B93D84DF0}"/>
            </c:ext>
          </c:extLst>
        </c:ser>
        <c:ser>
          <c:idx val="1"/>
          <c:order val="1"/>
          <c:tx>
            <c:strRef>
              <c:f>Sheet1!$A$21</c:f>
              <c:strCache>
                <c:ptCount val="1"/>
                <c:pt idx="0">
                  <c:v>All Cargo</c:v>
                </c:pt>
              </c:strCache>
            </c:strRef>
          </c:tx>
          <c:spPr>
            <a:solidFill>
              <a:schemeClr val="tx2">
                <a:lumMod val="75000"/>
              </a:schemeClr>
            </a:solidFill>
            <a:ln>
              <a:noFill/>
            </a:ln>
            <a:effectLst/>
          </c:spPr>
          <c:invertIfNegative val="0"/>
          <c:cat>
            <c:strRef>
              <c:f>Sheet1!$B$19:$E$19</c:f>
              <c:strCache>
                <c:ptCount val="4"/>
                <c:pt idx="0">
                  <c:v>2015</c:v>
                </c:pt>
                <c:pt idx="1">
                  <c:v>2016</c:v>
                </c:pt>
                <c:pt idx="2">
                  <c:v>2017</c:v>
                </c:pt>
                <c:pt idx="3">
                  <c:v>2018</c:v>
                </c:pt>
              </c:strCache>
            </c:strRef>
          </c:cat>
          <c:val>
            <c:numRef>
              <c:f>Sheet1!$B$21:$E$21</c:f>
              <c:numCache>
                <c:formatCode>_-* #,##0\ _₺_-;\-* #,##0\ _₺_-;_-* "-"??\ _₺_-;_-@_-</c:formatCode>
                <c:ptCount val="4"/>
                <c:pt idx="0">
                  <c:v>468526017</c:v>
                </c:pt>
                <c:pt idx="1">
                  <c:v>520129731.70883203</c:v>
                </c:pt>
                <c:pt idx="2">
                  <c:v>682103782.51783431</c:v>
                </c:pt>
                <c:pt idx="3">
                  <c:v>843663172.399629</c:v>
                </c:pt>
              </c:numCache>
            </c:numRef>
          </c:val>
          <c:extLst>
            <c:ext xmlns:c16="http://schemas.microsoft.com/office/drawing/2014/chart" uri="{C3380CC4-5D6E-409C-BE32-E72D297353CC}">
              <c16:uniqueId val="{00000001-FB19-4000-8A05-895B93D84DF0}"/>
            </c:ext>
          </c:extLst>
        </c:ser>
        <c:dLbls>
          <c:showLegendKey val="0"/>
          <c:showVal val="0"/>
          <c:showCatName val="0"/>
          <c:showSerName val="0"/>
          <c:showPercent val="0"/>
          <c:showBubbleSize val="0"/>
        </c:dLbls>
        <c:gapWidth val="150"/>
        <c:overlap val="100"/>
        <c:axId val="676222399"/>
        <c:axId val="676205759"/>
      </c:barChart>
      <c:catAx>
        <c:axId val="676222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205759"/>
        <c:crosses val="autoZero"/>
        <c:auto val="1"/>
        <c:lblAlgn val="ctr"/>
        <c:lblOffset val="100"/>
        <c:noMultiLvlLbl val="0"/>
      </c:catAx>
      <c:valAx>
        <c:axId val="67620575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7622239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E2231A"/>
              </a:solidFill>
              <a:round/>
            </a:ln>
            <a:effectLst/>
          </c:spPr>
          <c:marker>
            <c:symbol val="none"/>
          </c:marker>
          <c:dLbls>
            <c:dLbl>
              <c:idx val="0"/>
              <c:layout>
                <c:manualLayout>
                  <c:x val="-3.2705170867778917E-2"/>
                  <c:y val="-7.238842374207302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E0B-4C71-8E56-033D07840FE1}"/>
                </c:ext>
              </c:extLst>
            </c:dLbl>
            <c:dLbl>
              <c:idx val="1"/>
              <c:layout>
                <c:manualLayout>
                  <c:x val="-5.5671704881699105E-2"/>
                  <c:y val="7.5636867585012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E0B-4C71-8E56-033D07840FE1}"/>
                </c:ext>
              </c:extLst>
            </c:dLbl>
            <c:dLbl>
              <c:idx val="2"/>
              <c:layout>
                <c:manualLayout>
                  <c:x val="-6.8753646955914058E-2"/>
                  <c:y val="3.44933080480357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E0B-4C71-8E56-033D07840FE1}"/>
                </c:ext>
              </c:extLst>
            </c:dLbl>
            <c:dLbl>
              <c:idx val="3"/>
              <c:layout>
                <c:manualLayout>
                  <c:x val="-8.0164159630345524E-2"/>
                  <c:y val="6.18714237945250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E0B-4C71-8E56-033D07840FE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Sheet1!$B$22:$E$22</c:f>
              <c:numCache>
                <c:formatCode>0%</c:formatCode>
                <c:ptCount val="4"/>
                <c:pt idx="0">
                  <c:v>7.5284566321105709E-2</c:v>
                </c:pt>
                <c:pt idx="1">
                  <c:v>0.11231380161267571</c:v>
                </c:pt>
                <c:pt idx="2">
                  <c:v>0.11094587706383426</c:v>
                </c:pt>
                <c:pt idx="3">
                  <c:v>0.12354409900759328</c:v>
                </c:pt>
              </c:numCache>
            </c:numRef>
          </c:val>
          <c:smooth val="1"/>
          <c:extLst>
            <c:ext xmlns:c16="http://schemas.microsoft.com/office/drawing/2014/chart" uri="{C3380CC4-5D6E-409C-BE32-E72D297353CC}">
              <c16:uniqueId val="{00000000-7E0B-4C71-8E56-033D07840FE1}"/>
            </c:ext>
          </c:extLst>
        </c:ser>
        <c:dLbls>
          <c:showLegendKey val="0"/>
          <c:showVal val="0"/>
          <c:showCatName val="0"/>
          <c:showSerName val="0"/>
          <c:showPercent val="0"/>
          <c:showBubbleSize val="0"/>
        </c:dLbls>
        <c:smooth val="0"/>
        <c:axId val="676198687"/>
        <c:axId val="676218655"/>
      </c:lineChart>
      <c:catAx>
        <c:axId val="676198687"/>
        <c:scaling>
          <c:orientation val="minMax"/>
        </c:scaling>
        <c:delete val="1"/>
        <c:axPos val="b"/>
        <c:majorTickMark val="none"/>
        <c:minorTickMark val="none"/>
        <c:tickLblPos val="nextTo"/>
        <c:crossAx val="676218655"/>
        <c:crosses val="autoZero"/>
        <c:auto val="1"/>
        <c:lblAlgn val="ctr"/>
        <c:lblOffset val="100"/>
        <c:noMultiLvlLbl val="0"/>
      </c:catAx>
      <c:valAx>
        <c:axId val="676218655"/>
        <c:scaling>
          <c:orientation val="minMax"/>
        </c:scaling>
        <c:delete val="1"/>
        <c:axPos val="l"/>
        <c:numFmt formatCode="0%" sourceLinked="1"/>
        <c:majorTickMark val="none"/>
        <c:minorTickMark val="none"/>
        <c:tickLblPos val="nextTo"/>
        <c:crossAx val="6761986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021C06EB-D60B-433F-9DD3-25F4A49CD4AD}" type="datetimeFigureOut">
              <a:rPr lang="en-US" smtClean="0"/>
              <a:t>9/25/2019</a:t>
            </a:fld>
            <a:endParaRPr lang="en-US"/>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1440" tIns="45720" rIns="91440" bIns="45720" rtlCol="0" anchor="b"/>
          <a:lstStyle>
            <a:lvl1pPr algn="r">
              <a:defRPr sz="1200"/>
            </a:lvl1pPr>
          </a:lstStyle>
          <a:p>
            <a:fld id="{33E367AE-2EE7-4722-89DE-4A61A8508D66}" type="slidenum">
              <a:rPr lang="en-US" smtClean="0"/>
              <a:t>‹#›</a:t>
            </a:fld>
            <a:endParaRPr lang="en-US"/>
          </a:p>
        </p:txBody>
      </p:sp>
    </p:spTree>
    <p:extLst>
      <p:ext uri="{BB962C8B-B14F-4D97-AF65-F5344CB8AC3E}">
        <p14:creationId xmlns:p14="http://schemas.microsoft.com/office/powerpoint/2010/main" val="1469203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4E7918F3-15BA-4C59-9473-01388C01F3CA}" type="datetimeFigureOut">
              <a:rPr lang="tr-TR" smtClean="0"/>
              <a:t>25.09.2019</a:t>
            </a:fld>
            <a:endParaRPr lang="tr-T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a:lvl1pPr>
          </a:lstStyle>
          <a:p>
            <a:fld id="{3D61C015-C6DC-4597-93FA-CDE60FC15A9C}" type="slidenum">
              <a:rPr lang="tr-TR" smtClean="0"/>
              <a:t>‹#›</a:t>
            </a:fld>
            <a:endParaRPr lang="tr-TR"/>
          </a:p>
        </p:txBody>
      </p:sp>
    </p:spTree>
    <p:extLst>
      <p:ext uri="{BB962C8B-B14F-4D97-AF65-F5344CB8AC3E}">
        <p14:creationId xmlns:p14="http://schemas.microsoft.com/office/powerpoint/2010/main" val="194906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sz="1200" dirty="0" smtClean="0"/>
              <a:t>Hi everyone,</a:t>
            </a:r>
            <a:r>
              <a:rPr lang="tr-TR" sz="1200" baseline="0" dirty="0" smtClean="0"/>
              <a:t> I welcome you on behalf of Turkish Cargo which is the fastest growing air cargo carrier in the world. We are very glad to host you here. </a:t>
            </a:r>
          </a:p>
          <a:p>
            <a:endParaRPr lang="tr-TR" sz="1200" baseline="0" dirty="0" smtClean="0"/>
          </a:p>
          <a:p>
            <a:pPr marL="171450" indent="-171450">
              <a:buFont typeface="Arial" panose="020B0604020202020204" pitchFamily="34" charset="0"/>
              <a:buChar char="•"/>
            </a:pPr>
            <a:r>
              <a:rPr lang="tr-TR" sz="1200" baseline="0" dirty="0" smtClean="0"/>
              <a:t>Firstly, let me introduce myself briefly. </a:t>
            </a:r>
          </a:p>
          <a:p>
            <a:endParaRPr lang="tr-TR" sz="1200" baseline="0" dirty="0" smtClean="0"/>
          </a:p>
          <a:p>
            <a:pPr marL="171450" indent="-171450">
              <a:buFont typeface="Arial" panose="020B0604020202020204" pitchFamily="34" charset="0"/>
              <a:buChar char="•"/>
            </a:pPr>
            <a:r>
              <a:rPr lang="tr-TR" sz="1200" baseline="0" dirty="0" smtClean="0"/>
              <a:t>And today, I’m going to make a presentation about perishable cargo transportation of Turkish Cargo.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4846CF1-2EB2-F143-9646-2DC09C021733}" type="slidenum">
              <a:rPr lang="uk-UA"/>
              <a:t>1</a:t>
            </a:fld>
            <a:endParaRPr lang="uk-UA"/>
          </a:p>
        </p:txBody>
      </p:sp>
    </p:spTree>
    <p:extLst>
      <p:ext uri="{BB962C8B-B14F-4D97-AF65-F5344CB8AC3E}">
        <p14:creationId xmlns:p14="http://schemas.microsoft.com/office/powerpoint/2010/main" val="356214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We are heavily investing</a:t>
            </a:r>
            <a:r>
              <a:rPr lang="tr-TR" baseline="0" dirty="0" smtClean="0"/>
              <a:t> on our freighter network as well. Our freighter fleet consists of 23 pure freighters and our cargo network reached 88 destinations worldwide. Our aim is to reachh 120 cargo destinations in 2023.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1C015-C6DC-4597-93FA-CDE60FC15A9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803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dirty="0" smtClean="0"/>
              <a:t>This </a:t>
            </a:r>
            <a:r>
              <a:rPr lang="tr-TR" sz="1200" baseline="0" dirty="0" smtClean="0"/>
              <a:t>is a table indicating hub connectivity development in Europe airports. When we look into IST we see that there is a big change between 2010 and 2017. IST gone up from thirteenth to fourth in seven years.</a:t>
            </a:r>
            <a:endParaRPr lang="tr-TR"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According to a research</a:t>
            </a:r>
            <a:r>
              <a:rPr lang="tr-TR" sz="1200" dirty="0" smtClean="0"/>
              <a:t> of IATA</a:t>
            </a:r>
            <a:r>
              <a:rPr lang="tr-TR" sz="1200" baseline="0" dirty="0" smtClean="0"/>
              <a:t>, </a:t>
            </a:r>
            <a:r>
              <a:rPr lang="en-US" sz="1200" dirty="0" smtClean="0"/>
              <a:t>center of air</a:t>
            </a:r>
            <a:r>
              <a:rPr lang="tr-TR" sz="1200" dirty="0" smtClean="0"/>
              <a:t> cargo</a:t>
            </a:r>
            <a:r>
              <a:rPr lang="en-US" sz="1200" dirty="0" smtClean="0"/>
              <a:t> </a:t>
            </a:r>
            <a:r>
              <a:rPr lang="en-US" sz="1200" dirty="0" err="1" smtClean="0"/>
              <a:t>trad</a:t>
            </a:r>
            <a:r>
              <a:rPr lang="tr-TR" sz="1200" dirty="0" smtClean="0"/>
              <a:t>e </a:t>
            </a:r>
            <a:r>
              <a:rPr lang="en-US" sz="1200" dirty="0" smtClean="0"/>
              <a:t>is somewhere on Mediterranean Sea</a:t>
            </a:r>
            <a:r>
              <a:rPr lang="tr-TR" sz="1200" dirty="0" smtClean="0"/>
              <a:t>, today</a:t>
            </a:r>
            <a:r>
              <a:rPr lang="en-US" sz="1200" dirty="0" smtClean="0"/>
              <a:t>. As you know, Asia has been growing in terms of trade and in 2023 the center of air cargo will be a point in Black Sea which is 150 kilometers far from İstanbul. It means that the importance of İstanbul will increase</a:t>
            </a:r>
            <a:r>
              <a:rPr lang="tr-TR" sz="1200" dirty="0" smtClean="0"/>
              <a:t> and also importance of Turkish Cargo.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1C015-C6DC-4597-93FA-CDE60FC15A9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99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dirty="0" smtClean="0">
                <a:solidFill>
                  <a:schemeClr val="tx1"/>
                </a:solidFill>
                <a:effectLst/>
                <a:latin typeface="+mn-lt"/>
                <a:ea typeface="+mn-ea"/>
                <a:cs typeface="+mn-cs"/>
              </a:rPr>
              <a:t>These</a:t>
            </a:r>
            <a:r>
              <a:rPr lang="tr-TR" sz="1200" kern="1200" baseline="0" dirty="0" smtClean="0">
                <a:solidFill>
                  <a:schemeClr val="tx1"/>
                </a:solidFill>
                <a:effectLst/>
                <a:latin typeface="+mn-lt"/>
                <a:ea typeface="+mn-ea"/>
                <a:cs typeface="+mn-cs"/>
              </a:rPr>
              <a:t> bubbles are the perishable products generating markets. The size of each bubble represents the size of the market, meaning that the larger bubble the bigger share in perishable market.  </a:t>
            </a:r>
          </a:p>
          <a:p>
            <a:endParaRPr lang="tr-TR" sz="1200" kern="1200" baseline="0" dirty="0" smtClean="0">
              <a:solidFill>
                <a:schemeClr val="tx1"/>
              </a:solidFill>
              <a:effectLst/>
              <a:latin typeface="+mn-lt"/>
              <a:ea typeface="+mn-ea"/>
              <a:cs typeface="+mn-cs"/>
            </a:endParaRPr>
          </a:p>
          <a:p>
            <a:r>
              <a:rPr lang="tr-TR" sz="1200" kern="1200" baseline="0" dirty="0" smtClean="0">
                <a:solidFill>
                  <a:schemeClr val="tx1"/>
                </a:solidFill>
                <a:effectLst/>
                <a:latin typeface="+mn-lt"/>
                <a:ea typeface="+mn-ea"/>
                <a:cs typeface="+mn-cs"/>
              </a:rPr>
              <a:t>In the first instance; US, Western Europe, African countries, Columbia and India takes attention. </a:t>
            </a:r>
          </a:p>
          <a:p>
            <a:endParaRPr lang="tr-TR"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The major</a:t>
            </a:r>
            <a:r>
              <a:rPr lang="tr-TR" baseline="0" dirty="0" smtClean="0"/>
              <a:t>ity of o</a:t>
            </a:r>
            <a:r>
              <a:rPr lang="tr-TR" dirty="0" smtClean="0"/>
              <a:t>rigin stations already fulfills</a:t>
            </a:r>
            <a:r>
              <a:rPr lang="tr-TR" baseline="0" dirty="0" smtClean="0"/>
              <a:t> the requirements for a smooth perishable cargo operation. </a:t>
            </a:r>
          </a:p>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We see higher technological investments in those origin countries such as US, India, and European countries when compared to countries in Africa and Middle East. </a:t>
            </a:r>
          </a:p>
          <a:p>
            <a:endParaRPr lang="tr-T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t>In terms of origin countries, </a:t>
            </a:r>
            <a:r>
              <a:rPr lang="tr-TR" dirty="0" smtClean="0"/>
              <a:t>%82 of the volume</a:t>
            </a:r>
            <a:r>
              <a:rPr lang="tr-TR" baseline="0" dirty="0" smtClean="0"/>
              <a:t> (</a:t>
            </a:r>
            <a:r>
              <a:rPr lang="tr-TR" dirty="0" smtClean="0"/>
              <a:t>Chargable</a:t>
            </a:r>
            <a:r>
              <a:rPr lang="tr-TR" baseline="0" dirty="0" smtClean="0"/>
              <a:t> weight) in our network coverage. </a:t>
            </a:r>
          </a:p>
          <a:p>
            <a:endParaRPr lang="tr-TR"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D61C015-C6DC-4597-93FA-CDE60FC15A9C}" type="slidenum">
              <a:rPr lang="tr-TR" smtClean="0"/>
              <a:t>13</a:t>
            </a:fld>
            <a:endParaRPr lang="tr-TR"/>
          </a:p>
        </p:txBody>
      </p:sp>
    </p:spTree>
    <p:extLst>
      <p:ext uri="{BB962C8B-B14F-4D97-AF65-F5344CB8AC3E}">
        <p14:creationId xmlns:p14="http://schemas.microsoft.com/office/powerpoint/2010/main" val="257302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kern="1200" baseline="0" dirty="0" smtClean="0">
                <a:solidFill>
                  <a:schemeClr val="tx1"/>
                </a:solidFill>
                <a:effectLst/>
                <a:latin typeface="+mn-lt"/>
                <a:ea typeface="+mn-ea"/>
                <a:cs typeface="+mn-cs"/>
              </a:rPr>
              <a:t>On the other hand, t</a:t>
            </a:r>
            <a:r>
              <a:rPr lang="tr-TR" sz="1200" kern="1200" dirty="0" smtClean="0">
                <a:solidFill>
                  <a:schemeClr val="tx1"/>
                </a:solidFill>
                <a:effectLst/>
                <a:latin typeface="+mn-lt"/>
                <a:ea typeface="+mn-ea"/>
                <a:cs typeface="+mn-cs"/>
              </a:rPr>
              <a:t>hese</a:t>
            </a:r>
            <a:r>
              <a:rPr lang="tr-TR" sz="1200" kern="1200" baseline="0" dirty="0" smtClean="0">
                <a:solidFill>
                  <a:schemeClr val="tx1"/>
                </a:solidFill>
                <a:effectLst/>
                <a:latin typeface="+mn-lt"/>
                <a:ea typeface="+mn-ea"/>
                <a:cs typeface="+mn-cs"/>
              </a:rPr>
              <a:t> bubbles are representing the perishable (importer) consumer markets. US, Europe, Middle East and Japan takes attention. </a:t>
            </a:r>
          </a:p>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smtClean="0"/>
          </a:p>
          <a:p>
            <a:r>
              <a:rPr lang="tr-TR" b="1" baseline="0" dirty="0" err="1" smtClean="0"/>
              <a:t>Another</a:t>
            </a:r>
            <a:r>
              <a:rPr lang="tr-TR" b="1" baseline="0" dirty="0" smtClean="0"/>
              <a:t> </a:t>
            </a:r>
            <a:r>
              <a:rPr lang="tr-TR" b="1" baseline="0" dirty="0" err="1" smtClean="0"/>
              <a:t>important</a:t>
            </a:r>
            <a:r>
              <a:rPr lang="tr-TR" b="1" baseline="0" dirty="0" smtClean="0"/>
              <a:t> </a:t>
            </a:r>
            <a:r>
              <a:rPr lang="tr-TR" b="1" baseline="0" dirty="0" err="1" smtClean="0"/>
              <a:t>point</a:t>
            </a:r>
            <a:r>
              <a:rPr lang="tr-TR" b="1" baseline="0" dirty="0" smtClean="0"/>
              <a:t>:</a:t>
            </a:r>
          </a:p>
          <a:p>
            <a:endParaRPr lang="tr-T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From the destination</a:t>
            </a:r>
            <a:r>
              <a:rPr lang="tr-TR" baseline="0" dirty="0" smtClean="0"/>
              <a:t> perspective, </a:t>
            </a:r>
            <a:r>
              <a:rPr lang="tr-TR" dirty="0" smtClean="0"/>
              <a:t>%75 of the</a:t>
            </a:r>
            <a:r>
              <a:rPr lang="tr-TR" baseline="0" dirty="0" smtClean="0"/>
              <a:t> volume (</a:t>
            </a:r>
            <a:r>
              <a:rPr lang="tr-TR" dirty="0" smtClean="0"/>
              <a:t>Chargable</a:t>
            </a:r>
            <a:r>
              <a:rPr lang="tr-TR" baseline="0" dirty="0" smtClean="0"/>
              <a:t> weight) has been covered by TK Network.</a:t>
            </a:r>
          </a:p>
          <a:p>
            <a:endParaRPr lang="tr-TR" baseline="0" dirty="0" smtClean="0"/>
          </a:p>
          <a:p>
            <a:endParaRPr lang="tr-TR" baseline="0" dirty="0"/>
          </a:p>
          <a:p>
            <a:endParaRPr lang="tr-TR" baseline="0" dirty="0" smtClean="0"/>
          </a:p>
        </p:txBody>
      </p:sp>
      <p:sp>
        <p:nvSpPr>
          <p:cNvPr id="4" name="Slide Number Placeholder 3"/>
          <p:cNvSpPr>
            <a:spLocks noGrp="1"/>
          </p:cNvSpPr>
          <p:nvPr>
            <p:ph type="sldNum" sz="quarter" idx="10"/>
          </p:nvPr>
        </p:nvSpPr>
        <p:spPr/>
        <p:txBody>
          <a:bodyPr/>
          <a:lstStyle/>
          <a:p>
            <a:fld id="{3D61C015-C6DC-4597-93FA-CDE60FC15A9C}" type="slidenum">
              <a:rPr lang="tr-TR" smtClean="0"/>
              <a:t>14</a:t>
            </a:fld>
            <a:endParaRPr lang="tr-TR"/>
          </a:p>
        </p:txBody>
      </p:sp>
    </p:spTree>
    <p:extLst>
      <p:ext uri="{BB962C8B-B14F-4D97-AF65-F5344CB8AC3E}">
        <p14:creationId xmlns:p14="http://schemas.microsoft.com/office/powerpoint/2010/main" val="594920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8E579-577E-4588-842D-661E6A18955B}" type="slidenum">
              <a:rPr lang="tr-TR" smtClean="0"/>
              <a:t>15</a:t>
            </a:fld>
            <a:endParaRPr lang="tr-TR"/>
          </a:p>
        </p:txBody>
      </p:sp>
    </p:spTree>
    <p:extLst>
      <p:ext uri="{BB962C8B-B14F-4D97-AF65-F5344CB8AC3E}">
        <p14:creationId xmlns:p14="http://schemas.microsoft.com/office/powerpoint/2010/main" val="45196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5606" marR="0" lvl="0" indent="-2756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dirty="0" smtClean="0"/>
              <a:t>T</a:t>
            </a:r>
            <a:r>
              <a:rPr lang="en-US" sz="1200" dirty="0" smtClean="0"/>
              <a:t>his facility has come into service in the beginning of 2015 </a:t>
            </a:r>
            <a:r>
              <a:rPr lang="tr-TR" sz="1200" dirty="0" smtClean="0"/>
              <a:t>with the aim of</a:t>
            </a:r>
            <a:r>
              <a:rPr lang="en-US" sz="1200" dirty="0" smtClean="0"/>
              <a:t> service </a:t>
            </a:r>
            <a:r>
              <a:rPr lang="tr-TR" sz="1200" dirty="0" smtClean="0"/>
              <a:t>at</a:t>
            </a:r>
            <a:r>
              <a:rPr lang="en-US" sz="1200" dirty="0" smtClean="0"/>
              <a:t> high standards. </a:t>
            </a:r>
            <a:endParaRPr lang="tr-TR" sz="1200" dirty="0" smtClean="0"/>
          </a:p>
          <a:p>
            <a:pPr marL="275606" marR="0" lvl="0" indent="-2756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In terms of tonnage, our annual capacity is 1.2 million tons. The facility is 70 thousands square meters  </a:t>
            </a:r>
            <a:r>
              <a:rPr lang="tr-TR" sz="1200" dirty="0" smtClean="0"/>
              <a:t>and 3700 square meters belongs to special cargoes.</a:t>
            </a:r>
          </a:p>
          <a:p>
            <a:pPr marL="275606" marR="0" lvl="0" indent="-2756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We have bigger and proper operation area, higher volume in storage area, complex and higher quality security system, </a:t>
            </a:r>
            <a:r>
              <a:rPr lang="tr-TR" sz="1200" dirty="0" smtClean="0"/>
              <a:t>acceleration in cargo admission and operational processes. And I think the most important point is that we have dedicated storage rooms for all kinds of products.</a:t>
            </a:r>
            <a:r>
              <a:rPr lang="tr-TR" sz="1200" baseline="0" dirty="0" smtClean="0"/>
              <a:t> In other words, we don’t store your perishable goods with other products together. </a:t>
            </a:r>
          </a:p>
          <a:p>
            <a:pPr marL="275606" indent="-275606">
              <a:buFont typeface="Arial" panose="020B0604020202020204" pitchFamily="34" charset="0"/>
              <a:buChar char="•"/>
            </a:pPr>
            <a:r>
              <a:rPr lang="tr-TR" sz="1200" dirty="0" smtClean="0"/>
              <a:t>We have storage capability between -20 and + 25 degrees.</a:t>
            </a:r>
            <a:endParaRPr lang="en-US" sz="1200"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D61C015-C6DC-4597-93FA-CDE60FC15A9C}" type="slidenum">
              <a:rPr lang="tr-TR" smtClean="0"/>
              <a:t>16</a:t>
            </a:fld>
            <a:endParaRPr lang="tr-TR"/>
          </a:p>
        </p:txBody>
      </p:sp>
    </p:spTree>
    <p:extLst>
      <p:ext uri="{BB962C8B-B14F-4D97-AF65-F5344CB8AC3E}">
        <p14:creationId xmlns:p14="http://schemas.microsoft.com/office/powerpoint/2010/main" val="1807067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364" marR="0" lvl="0" indent="-1653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dirty="0" smtClean="0"/>
              <a:t>We have totally 41 sepacial cargo rooms and</a:t>
            </a:r>
            <a:r>
              <a:rPr lang="tr-TR" sz="1200" baseline="0" dirty="0" smtClean="0"/>
              <a:t> 30 of them is temperature controlled rooms</a:t>
            </a:r>
            <a:r>
              <a:rPr lang="tr-TR" sz="1200" dirty="0" smtClean="0"/>
              <a:t>. </a:t>
            </a:r>
          </a:p>
          <a:p>
            <a:pPr marL="165364" marR="0" lvl="0" indent="-1653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We have temperature and humidity sensors in all storage rooms. These sensors intercommunicate with Telemetry System which is used for remote monitoring. We can instantly monitor temperature and humidity through Telemetry System.</a:t>
            </a:r>
            <a:endParaRPr lang="tr-TR" sz="1200" dirty="0" smtClean="0"/>
          </a:p>
          <a:p>
            <a:pPr marL="165364" marR="0" lvl="0" indent="-1653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All around the facility we have audible and visual alarm system which run in case of any irregularity.</a:t>
            </a:r>
            <a:endParaRPr lang="tr-TR" sz="1200" dirty="0" smtClean="0"/>
          </a:p>
          <a:p>
            <a:pPr marL="165364" marR="0" lvl="0" indent="-16536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dirty="0" smtClean="0"/>
              <a:t>We have special cargo care team working in the warehouse. They make sure your shipment in the correct temperature controlled room.</a:t>
            </a:r>
          </a:p>
          <a:p>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17</a:t>
            </a:fld>
            <a:endParaRPr lang="tr-TR"/>
          </a:p>
        </p:txBody>
      </p:sp>
    </p:spTree>
    <p:extLst>
      <p:ext uri="{BB962C8B-B14F-4D97-AF65-F5344CB8AC3E}">
        <p14:creationId xmlns:p14="http://schemas.microsoft.com/office/powerpoint/2010/main" val="40919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We have satellite facility in IST airport which has been using till the completion of Mega</a:t>
            </a:r>
            <a:r>
              <a:rPr lang="tr-TR" baseline="0" dirty="0" smtClean="0"/>
              <a:t> HUB. Temporary facility is twenty five thousand sqm which has all capabilities we have in ISL airport. </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18</a:t>
            </a:fld>
            <a:endParaRPr lang="tr-TR"/>
          </a:p>
        </p:txBody>
      </p:sp>
    </p:spTree>
    <p:extLst>
      <p:ext uri="{BB962C8B-B14F-4D97-AF65-F5344CB8AC3E}">
        <p14:creationId xmlns:p14="http://schemas.microsoft.com/office/powerpoint/2010/main" val="360268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13 temperature</a:t>
            </a:r>
            <a:r>
              <a:rPr lang="tr-TR" baseline="0" dirty="0" smtClean="0"/>
              <a:t> controlled storage room at wide temperature range.</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19</a:t>
            </a:fld>
            <a:endParaRPr lang="tr-TR"/>
          </a:p>
        </p:txBody>
      </p:sp>
    </p:spTree>
    <p:extLst>
      <p:ext uri="{BB962C8B-B14F-4D97-AF65-F5344CB8AC3E}">
        <p14:creationId xmlns:p14="http://schemas.microsoft.com/office/powerpoint/2010/main" val="1302392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364" indent="-165364">
              <a:buFont typeface="Arial" panose="020B0604020202020204" pitchFamily="34" charset="0"/>
              <a:buChar char="•"/>
            </a:pPr>
            <a:r>
              <a:rPr lang="tr-TR" sz="1200" dirty="0" smtClean="0"/>
              <a:t>And this is an IT system called Telemetry System. Our storage rooms are monitored instantly and the system automotically send messages in case of any temperature deviation and we take action immediately. Through telemetry system retroactively report is also possible. </a:t>
            </a:r>
            <a:endParaRPr lang="en-US" sz="1200" dirty="0"/>
          </a:p>
        </p:txBody>
      </p:sp>
      <p:sp>
        <p:nvSpPr>
          <p:cNvPr id="4" name="Slide Number Placeholder 3"/>
          <p:cNvSpPr>
            <a:spLocks noGrp="1"/>
          </p:cNvSpPr>
          <p:nvPr>
            <p:ph type="sldNum" sz="quarter" idx="10"/>
          </p:nvPr>
        </p:nvSpPr>
        <p:spPr/>
        <p:txBody>
          <a:bodyPr/>
          <a:lstStyle/>
          <a:p>
            <a:fld id="{3D61C015-C6DC-4597-93FA-CDE60FC15A9C}" type="slidenum">
              <a:rPr lang="tr-TR" smtClean="0"/>
              <a:t>21</a:t>
            </a:fld>
            <a:endParaRPr lang="tr-TR"/>
          </a:p>
        </p:txBody>
      </p:sp>
    </p:spTree>
    <p:extLst>
      <p:ext uri="{BB962C8B-B14F-4D97-AF65-F5344CB8AC3E}">
        <p14:creationId xmlns:p14="http://schemas.microsoft.com/office/powerpoint/2010/main" val="3182279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tr-TR" dirty="0" smtClean="0"/>
              <a:t>The outline of the agenda is like that:</a:t>
            </a:r>
          </a:p>
          <a:p>
            <a:endParaRPr lang="tr-TR" dirty="0" smtClean="0"/>
          </a:p>
          <a:p>
            <a:r>
              <a:rPr lang="tr-TR" dirty="0" smtClean="0"/>
              <a:t>Firstly,</a:t>
            </a:r>
            <a:r>
              <a:rPr lang="tr-TR" baseline="0" dirty="0" smtClean="0"/>
              <a:t> I’m going to explain what perishables are, types of them we mostly ship and business process of perishable products in air cargo sector. Secondly, I’ll talk about TK Network which is one of the most comprehensive network in the world. And then I’m going to give insight into our capabilities in detail. In fourth part, you will be informed of our industrial solutions using for maintenance of the cold chain. Then you will be familiar with our quality and standards processes. Finally, I will mention briefly about future plans of Turkish Cargo.</a:t>
            </a:r>
            <a:endParaRPr lang="tr-TR" dirty="0" smtClean="0"/>
          </a:p>
          <a:p>
            <a:endParaRPr lang="tr-TR" dirty="0"/>
          </a:p>
        </p:txBody>
      </p:sp>
      <p:sp>
        <p:nvSpPr>
          <p:cNvPr id="4" name="Slide Number Placeholder 3"/>
          <p:cNvSpPr>
            <a:spLocks noGrp="1"/>
          </p:cNvSpPr>
          <p:nvPr>
            <p:ph type="sldNum" sz="quarter" idx="10"/>
          </p:nvPr>
        </p:nvSpPr>
        <p:spPr/>
        <p:txBody>
          <a:bodyPr/>
          <a:lstStyle/>
          <a:p>
            <a:fld id="{3D61C015-C6DC-4597-93FA-CDE60FC15A9C}" type="slidenum">
              <a:rPr lang="tr-TR" smtClean="0"/>
              <a:t>2</a:t>
            </a:fld>
            <a:endParaRPr lang="tr-TR"/>
          </a:p>
        </p:txBody>
      </p:sp>
    </p:spTree>
    <p:extLst>
      <p:ext uri="{BB962C8B-B14F-4D97-AF65-F5344CB8AC3E}">
        <p14:creationId xmlns:p14="http://schemas.microsoft.com/office/powerpoint/2010/main" val="171907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But, how we achieved these continuous growth rates, becoming one of the fastest growing cargo carriers in the world by more than 20% on average within the last decade. </a:t>
            </a:r>
          </a:p>
          <a:p>
            <a:r>
              <a:rPr lang="en-US" sz="1200" b="0" i="0" u="none" strike="noStrike" kern="1200" baseline="0" dirty="0" smtClean="0">
                <a:solidFill>
                  <a:schemeClr val="tx1"/>
                </a:solidFill>
                <a:latin typeface="+mn-lt"/>
                <a:ea typeface="+mn-ea"/>
                <a:cs typeface="+mn-cs"/>
              </a:rPr>
              <a:t>Our growth did not stop while cargo volumes grew by 4.1% to 63.7m tons in 2018 and the industry forecast suggest that will then slow to 3.7% to 65.9m tons in 2019, according to IATA.</a:t>
            </a:r>
          </a:p>
          <a:p>
            <a:endParaRPr lang="tr-TR" sz="1200" b="0" i="0" u="none" strike="noStrike" kern="1200" baseline="0" dirty="0" smtClean="0">
              <a:solidFill>
                <a:schemeClr val="tx1"/>
              </a:solidFill>
              <a:latin typeface="+mn-lt"/>
              <a:ea typeface="+mn-ea"/>
              <a:cs typeface="+mn-cs"/>
            </a:endParaRPr>
          </a:p>
          <a:p>
            <a:r>
              <a:rPr lang="tr-TR" sz="1200" b="0" i="0" u="none" strike="noStrike" kern="1200" baseline="0" dirty="0" smtClean="0">
                <a:solidFill>
                  <a:schemeClr val="tx1"/>
                </a:solidFill>
                <a:latin typeface="+mn-lt"/>
                <a:ea typeface="+mn-ea"/>
                <a:cs typeface="+mn-cs"/>
              </a:rPr>
              <a:t>So how could we go so far in time critical products?</a:t>
            </a:r>
          </a:p>
          <a:p>
            <a:r>
              <a:rPr lang="tr-TR" sz="1200" b="0" i="0" u="none" strike="noStrike" kern="1200" baseline="0" dirty="0" smtClean="0">
                <a:solidFill>
                  <a:schemeClr val="tx1"/>
                </a:solidFill>
                <a:latin typeface="+mn-lt"/>
                <a:ea typeface="+mn-ea"/>
                <a:cs typeface="+mn-cs"/>
              </a:rPr>
              <a:t> </a:t>
            </a:r>
          </a:p>
          <a:p>
            <a:r>
              <a:rPr lang="tr-TR" sz="1200" b="0" i="0" u="none" strike="noStrike" kern="1200" baseline="0" dirty="0" smtClean="0">
                <a:solidFill>
                  <a:schemeClr val="tx1"/>
                </a:solidFill>
                <a:latin typeface="+mn-lt"/>
                <a:ea typeface="+mn-ea"/>
                <a:cs typeface="+mn-cs"/>
              </a:rPr>
              <a:t>Behind this sucess, lies the corporate organisation, blue and white collar employees</a:t>
            </a:r>
          </a:p>
          <a:p>
            <a:endParaRPr lang="tr-TR" sz="1200" b="0" i="0" u="none" strike="noStrike" kern="1200" baseline="0" dirty="0" smtClean="0">
              <a:solidFill>
                <a:schemeClr val="tx1"/>
              </a:solidFill>
              <a:latin typeface="+mn-lt"/>
              <a:ea typeface="+mn-ea"/>
              <a:cs typeface="+mn-cs"/>
            </a:endParaRPr>
          </a:p>
          <a:p>
            <a:endParaRPr lang="tr-T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D61C015-C6DC-4597-93FA-CDE60FC15A9C}" type="slidenum">
              <a:rPr lang="tr-TR" smtClean="0"/>
              <a:t>22</a:t>
            </a:fld>
            <a:endParaRPr lang="tr-TR"/>
          </a:p>
        </p:txBody>
      </p:sp>
    </p:spTree>
    <p:extLst>
      <p:ext uri="{BB962C8B-B14F-4D97-AF65-F5344CB8AC3E}">
        <p14:creationId xmlns:p14="http://schemas.microsoft.com/office/powerpoint/2010/main" val="13017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We have dedicated industrial solutions in order to protect cold chain</a:t>
            </a:r>
            <a:r>
              <a:rPr lang="tr-TR" baseline="0" dirty="0" smtClean="0"/>
              <a:t> against several risks. </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24</a:t>
            </a:fld>
            <a:endParaRPr lang="tr-TR"/>
          </a:p>
        </p:txBody>
      </p:sp>
    </p:spTree>
    <p:extLst>
      <p:ext uri="{BB962C8B-B14F-4D97-AF65-F5344CB8AC3E}">
        <p14:creationId xmlns:p14="http://schemas.microsoft.com/office/powerpoint/2010/main" val="8349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indent="-171450">
              <a:buFont typeface="Arial" panose="020B0604020202020204" pitchFamily="34" charset="0"/>
              <a:buChar char="•"/>
            </a:pPr>
            <a:r>
              <a:rPr lang="tr-TR" dirty="0" smtClean="0"/>
              <a:t>TK Fresh product</a:t>
            </a:r>
            <a:r>
              <a:rPr lang="tr-TR" baseline="0" dirty="0" smtClean="0"/>
              <a:t> has </a:t>
            </a:r>
            <a:r>
              <a:rPr lang="tr-TR" dirty="0" smtClean="0"/>
              <a:t>advantages in many respects</a:t>
            </a:r>
            <a:r>
              <a:rPr lang="tr-TR" baseline="0" dirty="0" smtClean="0"/>
              <a:t>. TK Fresh has priority over general cargo from the cargo and document acceptance to storage.</a:t>
            </a:r>
          </a:p>
          <a:p>
            <a:pPr marL="171450" indent="-171450">
              <a:buFont typeface="Arial" panose="020B0604020202020204" pitchFamily="34" charset="0"/>
              <a:buChar char="•"/>
            </a:pPr>
            <a:r>
              <a:rPr lang="tr-TR" baseline="0" dirty="0" smtClean="0"/>
              <a:t>As the airline that flies to more countries we are also higly experienced in perishable trasnportation: 30 years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baseline="0" dirty="0" smtClean="0"/>
              <a:t>Perishable goods operations are carried out in accordance with IATA PCR.</a:t>
            </a:r>
          </a:p>
          <a:p>
            <a:pPr marL="171450" indent="-171450">
              <a:buFont typeface="Arial" panose="020B0604020202020204" pitchFamily="34" charset="0"/>
              <a:buChar char="•"/>
            </a:pPr>
            <a:r>
              <a:rPr lang="tr-TR" baseline="0" dirty="0" smtClean="0"/>
              <a:t>TK Fresh offers priority acceptance gate and priority loading/unloading. Easy and faster online booking and temperature controlled trucking service is available. </a:t>
            </a:r>
          </a:p>
          <a:p>
            <a:pPr marL="171450" indent="-171450">
              <a:buFont typeface="Arial" panose="020B0604020202020204" pitchFamily="34" charset="0"/>
              <a:buChar char="•"/>
            </a:pPr>
            <a:r>
              <a:rPr lang="tr-TR" baseline="0" dirty="0" smtClean="0"/>
              <a:t>We have Special Cargo Perishable Care Team who make sure your shipments is stored in correct temperature zone and whether there is an irregularity with shipments</a:t>
            </a:r>
          </a:p>
          <a:p>
            <a:pPr marL="171450" indent="-171450">
              <a:buFont typeface="Arial" panose="020B0604020202020204" pitchFamily="34" charset="0"/>
              <a:buChar char="•"/>
            </a:pPr>
            <a:r>
              <a:rPr lang="tr-TR" baseline="0" dirty="0" smtClean="0"/>
              <a:t>TK Fresh can be combined with TK Plus service which give capacity guarantee and has money back guarantee. </a:t>
            </a:r>
            <a:endParaRPr lang="en-US" dirty="0"/>
          </a:p>
        </p:txBody>
      </p:sp>
      <p:sp>
        <p:nvSpPr>
          <p:cNvPr id="4" name="Slayt Numarası Yer Tutucusu 3"/>
          <p:cNvSpPr>
            <a:spLocks noGrp="1"/>
          </p:cNvSpPr>
          <p:nvPr>
            <p:ph type="sldNum" sz="quarter" idx="10"/>
          </p:nvPr>
        </p:nvSpPr>
        <p:spPr/>
        <p:txBody>
          <a:bodyPr/>
          <a:lstStyle/>
          <a:p>
            <a:fld id="{3D61C015-C6DC-4597-93FA-CDE60FC15A9C}" type="slidenum">
              <a:rPr lang="tr-TR" smtClean="0"/>
              <a:t>25</a:t>
            </a:fld>
            <a:endParaRPr lang="tr-TR"/>
          </a:p>
        </p:txBody>
      </p:sp>
    </p:spTree>
    <p:extLst>
      <p:ext uri="{BB962C8B-B14F-4D97-AF65-F5344CB8AC3E}">
        <p14:creationId xmlns:p14="http://schemas.microsoft.com/office/powerpoint/2010/main" val="465405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have active and passive solutions in order to prevent the occurrence of temperature deviation.</a:t>
            </a:r>
            <a:endParaRPr lang="tr-TR" dirty="0" smtClean="0"/>
          </a:p>
          <a:p>
            <a:pPr marL="171450" indent="-171450">
              <a:buFont typeface="Arial" panose="020B0604020202020204" pitchFamily="34" charset="0"/>
              <a:buChar char="•"/>
            </a:pPr>
            <a:r>
              <a:rPr lang="en-US" dirty="0" smtClean="0"/>
              <a:t>We use thermal blankets as passive solutions in order to protect perishable products from exposure to adverse temperature. Thermal blankets do not keep constant temperature. However, they slow down temperature changing.</a:t>
            </a:r>
          </a:p>
          <a:p>
            <a:pPr marL="171450" indent="-171450">
              <a:buFont typeface="Arial" panose="020B0604020202020204" pitchFamily="34" charset="0"/>
              <a:buChar char="•"/>
            </a:pPr>
            <a:r>
              <a:rPr lang="en-US" dirty="0" smtClean="0"/>
              <a:t>Apart from passive solutions, we have active solutions as well. We work with </a:t>
            </a:r>
            <a:r>
              <a:rPr lang="en-US" dirty="0" err="1" smtClean="0"/>
              <a:t>Envirotainer</a:t>
            </a:r>
            <a:r>
              <a:rPr lang="tr-TR" dirty="0" smtClean="0"/>
              <a:t>, Dokasch</a:t>
            </a:r>
            <a:r>
              <a:rPr lang="en-US" dirty="0" smtClean="0"/>
              <a:t> and </a:t>
            </a:r>
            <a:r>
              <a:rPr lang="en-US" dirty="0" err="1" smtClean="0"/>
              <a:t>Csafe</a:t>
            </a:r>
            <a:r>
              <a:rPr lang="en-US" dirty="0" smtClean="0"/>
              <a:t>. Also we are in negotiation process with other container companies and we will add them in our product portfolio as soon as possible.</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26</a:t>
            </a:fld>
            <a:endParaRPr lang="tr-TR"/>
          </a:p>
        </p:txBody>
      </p:sp>
    </p:spTree>
    <p:extLst>
      <p:ext uri="{BB962C8B-B14F-4D97-AF65-F5344CB8AC3E}">
        <p14:creationId xmlns:p14="http://schemas.microsoft.com/office/powerpoint/2010/main" val="2361037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dirty="0" smtClean="0"/>
              <a:t>As</a:t>
            </a:r>
            <a:r>
              <a:rPr lang="tr-TR" baseline="0" dirty="0" smtClean="0"/>
              <a:t> active industrial solutions, we work with Envirotainer, Dokasch and Csafe. Apart from these companies, we are under negotiation process with Vaqtech, Skycel.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dirty="0" smtClean="0"/>
              <a:t>We use active temperature controlled containers to prevent temperature sensitive shipments from exposure to temperature deviation</a:t>
            </a:r>
            <a:r>
              <a:rPr lang="tr-TR" sz="1200" baseline="0" dirty="0" smtClean="0"/>
              <a:t> and adverse environmental conditions.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We provide container for our customers</a:t>
            </a:r>
            <a:r>
              <a:rPr lang="tr-TR" sz="1200" baseline="0" dirty="0" smtClean="0"/>
              <a:t> in accordance with requirements</a:t>
            </a:r>
            <a:r>
              <a:rPr lang="en-US" sz="1200" baseline="0" dirty="0" smtClean="0"/>
              <a:t> and send them to stations where they are needed.</a:t>
            </a:r>
            <a:endParaRPr lang="tr-TR"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27</a:t>
            </a:fld>
            <a:endParaRPr lang="tr-TR"/>
          </a:p>
        </p:txBody>
      </p:sp>
    </p:spTree>
    <p:extLst>
      <p:ext uri="{BB962C8B-B14F-4D97-AF65-F5344CB8AC3E}">
        <p14:creationId xmlns:p14="http://schemas.microsoft.com/office/powerpoint/2010/main" val="99601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use </a:t>
            </a:r>
            <a:r>
              <a:rPr lang="tr-TR" dirty="0" err="1" smtClean="0"/>
              <a:t>also</a:t>
            </a:r>
            <a:r>
              <a:rPr lang="tr-TR" dirty="0" smtClean="0"/>
              <a:t> </a:t>
            </a:r>
            <a:r>
              <a:rPr lang="en-US" dirty="0" smtClean="0"/>
              <a:t>thermal blankets as passive solutions in order to protect </a:t>
            </a:r>
            <a:r>
              <a:rPr lang="tr-TR" dirty="0" err="1" smtClean="0"/>
              <a:t>pharmaceuitcal</a:t>
            </a:r>
            <a:r>
              <a:rPr lang="en-US" dirty="0" smtClean="0"/>
              <a:t> products from exposure to adverse temperature. </a:t>
            </a:r>
            <a:endParaRPr lang="tr-TR"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dirty="0" err="1" smtClean="0"/>
              <a:t>Even</a:t>
            </a:r>
            <a:r>
              <a:rPr lang="tr-TR" dirty="0" smtClean="0"/>
              <a:t> </a:t>
            </a:r>
            <a:r>
              <a:rPr lang="tr-TR" dirty="0" err="1" smtClean="0"/>
              <a:t>though</a:t>
            </a:r>
            <a:r>
              <a:rPr lang="tr-TR" dirty="0" smtClean="0"/>
              <a:t> t</a:t>
            </a:r>
            <a:r>
              <a:rPr lang="en-US" dirty="0" err="1" smtClean="0"/>
              <a:t>hermal</a:t>
            </a:r>
            <a:r>
              <a:rPr lang="en-US" dirty="0" smtClean="0"/>
              <a:t> blankets do not keep </a:t>
            </a:r>
            <a:r>
              <a:rPr lang="tr-TR" dirty="0" err="1" smtClean="0"/>
              <a:t>temperature</a:t>
            </a:r>
            <a:r>
              <a:rPr lang="tr-TR" dirty="0" smtClean="0"/>
              <a:t> </a:t>
            </a:r>
            <a:r>
              <a:rPr lang="en-US" dirty="0" smtClean="0"/>
              <a:t>constant</a:t>
            </a:r>
            <a:r>
              <a:rPr lang="tr-TR" dirty="0" smtClean="0"/>
              <a:t>,</a:t>
            </a:r>
            <a:r>
              <a:rPr lang="en-US" dirty="0" smtClean="0"/>
              <a:t> they slow down temperature changing.</a:t>
            </a:r>
          </a:p>
          <a:p>
            <a:endParaRPr lang="en-US" dirty="0" smtClean="0"/>
          </a:p>
          <a:p>
            <a:endParaRPr lang="en-US" dirty="0"/>
          </a:p>
        </p:txBody>
      </p:sp>
      <p:sp>
        <p:nvSpPr>
          <p:cNvPr id="4" name="Slayt Numarası Yer Tutucusu 3"/>
          <p:cNvSpPr>
            <a:spLocks noGrp="1"/>
          </p:cNvSpPr>
          <p:nvPr>
            <p:ph type="sldNum" sz="quarter" idx="10"/>
          </p:nvPr>
        </p:nvSpPr>
        <p:spPr/>
        <p:txBody>
          <a:bodyPr/>
          <a:lstStyle/>
          <a:p>
            <a:fld id="{3D61C015-C6DC-4597-93FA-CDE60FC15A9C}" type="slidenum">
              <a:rPr lang="tr-TR" smtClean="0"/>
              <a:t>29</a:t>
            </a:fld>
            <a:endParaRPr lang="tr-TR"/>
          </a:p>
        </p:txBody>
      </p:sp>
    </p:spTree>
    <p:extLst>
      <p:ext uri="{BB962C8B-B14F-4D97-AF65-F5344CB8AC3E}">
        <p14:creationId xmlns:p14="http://schemas.microsoft.com/office/powerpoint/2010/main" val="1063515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1200" dirty="0" smtClean="0"/>
              <a:t>Furthermore, we use thermal dollies on request. They are temperature controlled dolly and used for transportation of products between storage rooms and aircraft, also for temporary storage of temperature sensitive cargo with short connection</a:t>
            </a:r>
            <a:r>
              <a:rPr lang="tr-TR" sz="1200" baseline="0" dirty="0" smtClean="0"/>
              <a:t> time.</a:t>
            </a:r>
            <a:r>
              <a:rPr lang="tr-TR" sz="1200" dirty="0" smtClean="0"/>
              <a:t> </a:t>
            </a:r>
          </a:p>
          <a:p>
            <a:endParaRPr lang="tr-TR" dirty="0" smtClean="0"/>
          </a:p>
          <a:p>
            <a:endParaRPr lang="tr-TR" dirty="0"/>
          </a:p>
        </p:txBody>
      </p:sp>
      <p:sp>
        <p:nvSpPr>
          <p:cNvPr id="4" name="Slide Number Placeholder 3"/>
          <p:cNvSpPr>
            <a:spLocks noGrp="1"/>
          </p:cNvSpPr>
          <p:nvPr>
            <p:ph type="sldNum" sz="quarter" idx="10"/>
          </p:nvPr>
        </p:nvSpPr>
        <p:spPr/>
        <p:txBody>
          <a:bodyPr/>
          <a:lstStyle/>
          <a:p>
            <a:fld id="{3D61C015-C6DC-4597-93FA-CDE60FC15A9C}" type="slidenum">
              <a:rPr lang="tr-TR" smtClean="0"/>
              <a:t>30</a:t>
            </a:fld>
            <a:endParaRPr lang="tr-TR"/>
          </a:p>
        </p:txBody>
      </p:sp>
    </p:spTree>
    <p:extLst>
      <p:ext uri="{BB962C8B-B14F-4D97-AF65-F5344CB8AC3E}">
        <p14:creationId xmlns:p14="http://schemas.microsoft.com/office/powerpoint/2010/main" val="8559594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165364" indent="-165364">
              <a:buFont typeface="Arial" panose="020B0604020202020204" pitchFamily="34" charset="0"/>
              <a:buChar char="•"/>
            </a:pPr>
            <a:r>
              <a:rPr lang="tr-TR" sz="1200" dirty="0" smtClean="0"/>
              <a:t>We apply LAST IN FIRST OUT procedure for perishables. </a:t>
            </a:r>
            <a:r>
              <a:rPr lang="tr-TR" sz="1200" dirty="0" err="1" smtClean="0"/>
              <a:t>We</a:t>
            </a:r>
            <a:r>
              <a:rPr lang="tr-TR" sz="1200" dirty="0" smtClean="0"/>
              <a:t> </a:t>
            </a:r>
            <a:r>
              <a:rPr lang="tr-TR" sz="1200" dirty="0" err="1" smtClean="0"/>
              <a:t>load</a:t>
            </a:r>
            <a:r>
              <a:rPr lang="tr-TR" sz="1200" dirty="0" smtClean="0"/>
              <a:t> </a:t>
            </a:r>
            <a:r>
              <a:rPr lang="tr-TR" sz="1200" dirty="0" err="1" smtClean="0"/>
              <a:t>to</a:t>
            </a:r>
            <a:r>
              <a:rPr lang="tr-TR" sz="1200" dirty="0" smtClean="0"/>
              <a:t> </a:t>
            </a:r>
            <a:r>
              <a:rPr lang="tr-TR" sz="1200" dirty="0" err="1" smtClean="0"/>
              <a:t>aircraft</a:t>
            </a:r>
            <a:r>
              <a:rPr lang="tr-TR" sz="1200" dirty="0" smtClean="0"/>
              <a:t> </a:t>
            </a:r>
            <a:r>
              <a:rPr lang="tr-TR" sz="1200" dirty="0" err="1" smtClean="0"/>
              <a:t>last</a:t>
            </a:r>
            <a:r>
              <a:rPr lang="tr-TR" sz="1200" dirty="0" smtClean="0"/>
              <a:t> </a:t>
            </a:r>
            <a:r>
              <a:rPr lang="tr-TR" sz="1200" dirty="0" err="1" smtClean="0"/>
              <a:t>and</a:t>
            </a:r>
            <a:r>
              <a:rPr lang="tr-TR" sz="1200" dirty="0" smtClean="0"/>
              <a:t> </a:t>
            </a:r>
            <a:r>
              <a:rPr lang="tr-TR" sz="1200" dirty="0" err="1" smtClean="0"/>
              <a:t>unload</a:t>
            </a:r>
            <a:r>
              <a:rPr lang="tr-TR" sz="1200" dirty="0" smtClean="0"/>
              <a:t> </a:t>
            </a:r>
            <a:r>
              <a:rPr lang="tr-TR" sz="1200" dirty="0" err="1" smtClean="0"/>
              <a:t>from</a:t>
            </a:r>
            <a:r>
              <a:rPr lang="tr-TR" sz="1200" dirty="0" smtClean="0"/>
              <a:t> </a:t>
            </a:r>
            <a:r>
              <a:rPr lang="tr-TR" sz="1200" dirty="0" err="1" smtClean="0"/>
              <a:t>aircraft</a:t>
            </a:r>
            <a:r>
              <a:rPr lang="tr-TR" sz="1200" dirty="0" smtClean="0"/>
              <a:t> </a:t>
            </a:r>
            <a:r>
              <a:rPr lang="tr-TR" sz="1200" dirty="0" err="1" smtClean="0"/>
              <a:t>first</a:t>
            </a:r>
            <a:r>
              <a:rPr lang="tr-TR" sz="1200" dirty="0" smtClean="0"/>
              <a:t>. </a:t>
            </a:r>
          </a:p>
          <a:p>
            <a:pPr marL="165364" indent="-165364">
              <a:buFont typeface="Arial" panose="020B0604020202020204" pitchFamily="34" charset="0"/>
              <a:buChar char="•"/>
            </a:pPr>
            <a:r>
              <a:rPr lang="tr-TR" sz="1200" dirty="0" smtClean="0"/>
              <a:t>We take perishable goods from temperature controlled rooms as late as possible.</a:t>
            </a:r>
          </a:p>
          <a:p>
            <a:pPr marL="165364" indent="-165364">
              <a:buFont typeface="Arial" panose="020B0604020202020204" pitchFamily="34" charset="0"/>
              <a:buChar char="•"/>
            </a:pPr>
            <a:r>
              <a:rPr lang="tr-TR" sz="1200" dirty="0" err="1" smtClean="0"/>
              <a:t>Average</a:t>
            </a:r>
            <a:r>
              <a:rPr lang="tr-TR" sz="1200" dirty="0" smtClean="0"/>
              <a:t> </a:t>
            </a:r>
            <a:r>
              <a:rPr lang="tr-TR" sz="1200" dirty="0" err="1" smtClean="0"/>
              <a:t>tarmac</a:t>
            </a:r>
            <a:r>
              <a:rPr lang="tr-TR" sz="1200" dirty="0" smtClean="0"/>
              <a:t> time is</a:t>
            </a:r>
            <a:r>
              <a:rPr lang="tr-TR" sz="1200" baseline="0" dirty="0" smtClean="0"/>
              <a:t> 2 </a:t>
            </a:r>
            <a:r>
              <a:rPr lang="tr-TR" sz="1200" baseline="0" dirty="0" err="1" smtClean="0"/>
              <a:t>hours</a:t>
            </a:r>
            <a:r>
              <a:rPr lang="tr-TR" sz="1200" baseline="0" dirty="0" smtClean="0"/>
              <a:t> </a:t>
            </a:r>
            <a:r>
              <a:rPr lang="tr-TR" sz="1200" baseline="0" dirty="0" err="1" smtClean="0"/>
              <a:t>prior</a:t>
            </a:r>
            <a:r>
              <a:rPr lang="tr-TR" sz="1200" baseline="0" dirty="0" smtClean="0"/>
              <a:t> </a:t>
            </a:r>
            <a:r>
              <a:rPr lang="tr-TR" sz="1200" baseline="0" dirty="0" err="1" smtClean="0"/>
              <a:t>to</a:t>
            </a:r>
            <a:r>
              <a:rPr lang="tr-TR" sz="1200" baseline="0" dirty="0" smtClean="0"/>
              <a:t> </a:t>
            </a:r>
            <a:r>
              <a:rPr lang="tr-TR" sz="1200" baseline="0" dirty="0" err="1" smtClean="0"/>
              <a:t>departure</a:t>
            </a:r>
            <a:r>
              <a:rPr lang="tr-TR" sz="1200" baseline="0" dirty="0" smtClean="0"/>
              <a:t> time.</a:t>
            </a:r>
            <a:endParaRPr lang="tr-TR" sz="1200" dirty="0" smtClean="0"/>
          </a:p>
          <a:p>
            <a:r>
              <a:rPr lang="tr-TR" dirty="0" smtClean="0"/>
              <a:t>	</a:t>
            </a:r>
            <a:endParaRPr lang="en-US" dirty="0"/>
          </a:p>
        </p:txBody>
      </p:sp>
      <p:sp>
        <p:nvSpPr>
          <p:cNvPr id="4" name="Slayt Numarası Yer Tutucusu 3"/>
          <p:cNvSpPr>
            <a:spLocks noGrp="1"/>
          </p:cNvSpPr>
          <p:nvPr>
            <p:ph type="sldNum" sz="quarter" idx="10"/>
          </p:nvPr>
        </p:nvSpPr>
        <p:spPr/>
        <p:txBody>
          <a:bodyPr/>
          <a:lstStyle/>
          <a:p>
            <a:fld id="{3D61C015-C6DC-4597-93FA-CDE60FC15A9C}" type="slidenum">
              <a:rPr lang="tr-TR" smtClean="0"/>
              <a:t>31</a:t>
            </a:fld>
            <a:endParaRPr lang="tr-TR"/>
          </a:p>
        </p:txBody>
      </p:sp>
    </p:spTree>
    <p:extLst>
      <p:ext uri="{BB962C8B-B14F-4D97-AF65-F5344CB8AC3E}">
        <p14:creationId xmlns:p14="http://schemas.microsoft.com/office/powerpoint/2010/main" val="3692370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smtClean="0"/>
              <a:t>As </a:t>
            </a:r>
            <a:r>
              <a:rPr lang="tr-TR" sz="1200" dirty="0" err="1" smtClean="0"/>
              <a:t>you</a:t>
            </a:r>
            <a:r>
              <a:rPr lang="tr-TR" sz="1200" dirty="0" smtClean="0"/>
              <a:t> </a:t>
            </a:r>
            <a:r>
              <a:rPr lang="tr-TR" sz="1200" dirty="0" err="1" smtClean="0"/>
              <a:t>remember</a:t>
            </a:r>
            <a:r>
              <a:rPr lang="tr-TR" sz="1200" dirty="0" smtClean="0"/>
              <a:t> I </a:t>
            </a:r>
            <a:r>
              <a:rPr lang="tr-TR" sz="1200" dirty="0" err="1" smtClean="0"/>
              <a:t>have</a:t>
            </a:r>
            <a:r>
              <a:rPr lang="tr-TR" sz="1200" baseline="0" dirty="0" smtClean="0"/>
              <a:t> </a:t>
            </a:r>
            <a:r>
              <a:rPr lang="tr-TR" sz="1200" baseline="0" dirty="0" err="1" smtClean="0"/>
              <a:t>mentioned</a:t>
            </a:r>
            <a:r>
              <a:rPr lang="tr-TR" sz="1200" baseline="0" dirty="0" smtClean="0"/>
              <a:t> </a:t>
            </a:r>
            <a:r>
              <a:rPr lang="tr-TR" sz="1200" baseline="0" dirty="0" err="1" smtClean="0"/>
              <a:t>location</a:t>
            </a:r>
            <a:r>
              <a:rPr lang="tr-TR" sz="1200" baseline="0" dirty="0" smtClean="0"/>
              <a:t> </a:t>
            </a:r>
            <a:r>
              <a:rPr lang="tr-TR" sz="1200" baseline="0" dirty="0" err="1" smtClean="0"/>
              <a:t>advantage</a:t>
            </a:r>
            <a:r>
              <a:rPr lang="tr-TR" sz="1200" baseline="0" dirty="0" smtClean="0"/>
              <a:t> of İstanbul. İstanbul is ahead of the game climatologically. </a:t>
            </a:r>
            <a:r>
              <a:rPr lang="tr-TR" sz="1200" baseline="0" dirty="0" err="1" smtClean="0"/>
              <a:t>Annual</a:t>
            </a:r>
            <a:r>
              <a:rPr lang="tr-TR" sz="1200" baseline="0" dirty="0" smtClean="0"/>
              <a:t> </a:t>
            </a:r>
            <a:r>
              <a:rPr lang="tr-TR" sz="1200" baseline="0" dirty="0" err="1" smtClean="0"/>
              <a:t>average</a:t>
            </a:r>
            <a:r>
              <a:rPr lang="tr-TR" sz="1200" baseline="0" dirty="0" smtClean="0"/>
              <a:t> </a:t>
            </a:r>
            <a:r>
              <a:rPr lang="tr-TR" sz="1200" baseline="0" dirty="0" err="1" smtClean="0"/>
              <a:t>temperature</a:t>
            </a:r>
            <a:r>
              <a:rPr lang="tr-TR" sz="1200" baseline="0" dirty="0" smtClean="0"/>
              <a:t> is 18 </a:t>
            </a:r>
            <a:r>
              <a:rPr lang="tr-TR" sz="1200" baseline="0" dirty="0" err="1" smtClean="0"/>
              <a:t>degree</a:t>
            </a:r>
            <a:r>
              <a:rPr lang="tr-TR" sz="1200" baseline="0" dirty="0" smtClean="0"/>
              <a:t> in İstanbul. It can be said that İstanbul, as a transfer point, is more proper, acceptable for temperature sensitive cargoes compared to rivals.</a:t>
            </a:r>
            <a:endParaRPr lang="en-US" sz="1200" dirty="0" smtClean="0"/>
          </a:p>
          <a:p>
            <a:endParaRPr lang="en-US" dirty="0"/>
          </a:p>
        </p:txBody>
      </p:sp>
      <p:sp>
        <p:nvSpPr>
          <p:cNvPr id="4" name="Slayt Numarası Yer Tutucusu 3"/>
          <p:cNvSpPr>
            <a:spLocks noGrp="1"/>
          </p:cNvSpPr>
          <p:nvPr>
            <p:ph type="sldNum" sz="quarter" idx="10"/>
          </p:nvPr>
        </p:nvSpPr>
        <p:spPr/>
        <p:txBody>
          <a:bodyPr/>
          <a:lstStyle/>
          <a:p>
            <a:fld id="{3D61C015-C6DC-4597-93FA-CDE60FC15A9C}" type="slidenum">
              <a:rPr lang="tr-TR" smtClean="0"/>
              <a:t>32</a:t>
            </a:fld>
            <a:endParaRPr lang="tr-TR"/>
          </a:p>
        </p:txBody>
      </p:sp>
    </p:spTree>
    <p:extLst>
      <p:ext uri="{BB962C8B-B14F-4D97-AF65-F5344CB8AC3E}">
        <p14:creationId xmlns:p14="http://schemas.microsoft.com/office/powerpoint/2010/main" val="4259187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As the airline that aims to be one of the biggest</a:t>
            </a:r>
            <a:r>
              <a:rPr lang="tr-TR" baseline="0" dirty="0" smtClean="0"/>
              <a:t> perishable carrier in the worl, we attach great importance to quality and standards. </a:t>
            </a:r>
          </a:p>
          <a:p>
            <a:r>
              <a:rPr lang="tr-TR" baseline="0" dirty="0" smtClean="0"/>
              <a:t>Turkish Cargo has special instructions by product type. </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33</a:t>
            </a:fld>
            <a:endParaRPr lang="tr-TR"/>
          </a:p>
        </p:txBody>
      </p:sp>
    </p:spTree>
    <p:extLst>
      <p:ext uri="{BB962C8B-B14F-4D97-AF65-F5344CB8AC3E}">
        <p14:creationId xmlns:p14="http://schemas.microsoft.com/office/powerpoint/2010/main" val="1049242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Let’s start with the</a:t>
            </a:r>
            <a:r>
              <a:rPr lang="tr-TR" baseline="0" dirty="0" smtClean="0"/>
              <a:t> </a:t>
            </a:r>
            <a:r>
              <a:rPr lang="tr-TR" dirty="0" smtClean="0"/>
              <a:t>introduction.</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3</a:t>
            </a:fld>
            <a:endParaRPr lang="tr-TR"/>
          </a:p>
        </p:txBody>
      </p:sp>
    </p:spTree>
    <p:extLst>
      <p:ext uri="{BB962C8B-B14F-4D97-AF65-F5344CB8AC3E}">
        <p14:creationId xmlns:p14="http://schemas.microsoft.com/office/powerpoint/2010/main" val="3236003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We take these regulations as references in our all handling process and in preparing of instructions.</a:t>
            </a:r>
            <a:endParaRPr lang="tr-TR" baseline="0" dirty="0" smtClean="0"/>
          </a:p>
        </p:txBody>
      </p:sp>
      <p:sp>
        <p:nvSpPr>
          <p:cNvPr id="4" name="Slide Number Placeholder 3"/>
          <p:cNvSpPr>
            <a:spLocks noGrp="1"/>
          </p:cNvSpPr>
          <p:nvPr>
            <p:ph type="sldNum" sz="quarter" idx="10"/>
          </p:nvPr>
        </p:nvSpPr>
        <p:spPr/>
        <p:txBody>
          <a:bodyPr/>
          <a:lstStyle/>
          <a:p>
            <a:fld id="{3D61C015-C6DC-4597-93FA-CDE60FC15A9C}" type="slidenum">
              <a:rPr lang="tr-TR" smtClean="0"/>
              <a:t>34</a:t>
            </a:fld>
            <a:endParaRPr lang="tr-TR"/>
          </a:p>
        </p:txBody>
      </p:sp>
    </p:spTree>
    <p:extLst>
      <p:ext uri="{BB962C8B-B14F-4D97-AF65-F5344CB8AC3E}">
        <p14:creationId xmlns:p14="http://schemas.microsoft.com/office/powerpoint/2010/main" val="3309754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baseline="0" dirty="0" smtClean="0"/>
              <a:t>As Turkish Cargo offers service to you, we have service providers such as GHA and trucking companies. We evaluate handling companies, road feeders whether they are able to handle perishable products. Their capabilities is essential for us. Their failures is our failure in the eyes of our customers and their operation without any problem means Turkish Cargo has a smooth operation.  </a:t>
            </a:r>
          </a:p>
          <a:p>
            <a:endParaRPr lang="tr-TR" dirty="0"/>
          </a:p>
        </p:txBody>
      </p:sp>
      <p:sp>
        <p:nvSpPr>
          <p:cNvPr id="4" name="Slide Number Placeholder 3"/>
          <p:cNvSpPr>
            <a:spLocks noGrp="1"/>
          </p:cNvSpPr>
          <p:nvPr>
            <p:ph type="sldNum" sz="quarter" idx="10"/>
          </p:nvPr>
        </p:nvSpPr>
        <p:spPr/>
        <p:txBody>
          <a:bodyPr/>
          <a:lstStyle/>
          <a:p>
            <a:fld id="{3D61C015-C6DC-4597-93FA-CDE60FC15A9C}" type="slidenum">
              <a:rPr lang="tr-TR" smtClean="0"/>
              <a:t>35</a:t>
            </a:fld>
            <a:endParaRPr lang="tr-TR"/>
          </a:p>
        </p:txBody>
      </p:sp>
    </p:spTree>
    <p:extLst>
      <p:ext uri="{BB962C8B-B14F-4D97-AF65-F5344CB8AC3E}">
        <p14:creationId xmlns:p14="http://schemas.microsoft.com/office/powerpoint/2010/main" val="2811961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baseline="0" dirty="0" smtClean="0"/>
              <a:t>We are audited by independent auditors, forwarders, agents, shippers and quality department of TK. Station and product based inspections are also conducted. </a:t>
            </a:r>
            <a:endParaRPr lang="tr-TR" dirty="0" smtClean="0"/>
          </a:p>
        </p:txBody>
      </p:sp>
      <p:sp>
        <p:nvSpPr>
          <p:cNvPr id="4" name="Slide Number Placeholder 3"/>
          <p:cNvSpPr>
            <a:spLocks noGrp="1"/>
          </p:cNvSpPr>
          <p:nvPr>
            <p:ph type="sldNum" sz="quarter" idx="10"/>
          </p:nvPr>
        </p:nvSpPr>
        <p:spPr/>
        <p:txBody>
          <a:bodyPr/>
          <a:lstStyle/>
          <a:p>
            <a:fld id="{3D61C015-C6DC-4597-93FA-CDE60FC15A9C}" type="slidenum">
              <a:rPr lang="tr-TR" smtClean="0"/>
              <a:t>36</a:t>
            </a:fld>
            <a:endParaRPr lang="tr-TR"/>
          </a:p>
        </p:txBody>
      </p:sp>
    </p:spTree>
    <p:extLst>
      <p:ext uri="{BB962C8B-B14F-4D97-AF65-F5344CB8AC3E}">
        <p14:creationId xmlns:p14="http://schemas.microsoft.com/office/powerpoint/2010/main" val="97795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dirty="0" err="1" smtClean="0"/>
              <a:t>Our</a:t>
            </a:r>
            <a:r>
              <a:rPr lang="tr-TR" baseline="0" dirty="0" smtClean="0"/>
              <a:t> </a:t>
            </a:r>
            <a:r>
              <a:rPr lang="tr-TR" baseline="0" dirty="0" err="1" smtClean="0"/>
              <a:t>personnel</a:t>
            </a:r>
            <a:r>
              <a:rPr lang="tr-TR" baseline="0" dirty="0" smtClean="0"/>
              <a:t> </a:t>
            </a:r>
            <a:r>
              <a:rPr lang="tr-TR" baseline="0" dirty="0" err="1" smtClean="0"/>
              <a:t>get</a:t>
            </a:r>
            <a:r>
              <a:rPr lang="tr-TR" baseline="0" dirty="0" smtClean="0"/>
              <a:t> </a:t>
            </a:r>
            <a:r>
              <a:rPr lang="tr-TR" baseline="0" dirty="0" err="1" smtClean="0"/>
              <a:t>strict</a:t>
            </a:r>
            <a:r>
              <a:rPr lang="tr-TR" baseline="0" dirty="0" smtClean="0"/>
              <a:t> </a:t>
            </a:r>
            <a:r>
              <a:rPr lang="tr-TR" baseline="0" dirty="0" err="1" smtClean="0"/>
              <a:t>trainings</a:t>
            </a:r>
            <a:r>
              <a:rPr lang="tr-TR" baseline="0" dirty="0" smtClean="0"/>
              <a:t> </a:t>
            </a:r>
            <a:r>
              <a:rPr lang="tr-TR" baseline="0" dirty="0" err="1" smtClean="0"/>
              <a:t>from</a:t>
            </a:r>
            <a:r>
              <a:rPr lang="tr-TR" baseline="0" dirty="0" smtClean="0"/>
              <a:t> </a:t>
            </a:r>
            <a:r>
              <a:rPr lang="tr-TR" baseline="0" dirty="0" err="1" smtClean="0"/>
              <a:t>Turkish</a:t>
            </a:r>
            <a:r>
              <a:rPr lang="tr-TR" baseline="0" dirty="0" smtClean="0"/>
              <a:t> </a:t>
            </a:r>
            <a:r>
              <a:rPr lang="tr-TR" baseline="0" dirty="0" err="1" smtClean="0"/>
              <a:t>Aviation</a:t>
            </a:r>
            <a:r>
              <a:rPr lang="tr-TR" baseline="0" dirty="0" smtClean="0"/>
              <a:t> Academy </a:t>
            </a:r>
            <a:r>
              <a:rPr lang="tr-TR" baseline="0" dirty="0" err="1" smtClean="0"/>
              <a:t>and</a:t>
            </a:r>
            <a:r>
              <a:rPr lang="tr-TR" baseline="0" dirty="0" smtClean="0"/>
              <a:t> IATA.</a:t>
            </a:r>
            <a:endParaRPr lang="tr-TR" dirty="0"/>
          </a:p>
        </p:txBody>
      </p:sp>
      <p:sp>
        <p:nvSpPr>
          <p:cNvPr id="4" name="Slide Number Placeholder 3"/>
          <p:cNvSpPr>
            <a:spLocks noGrp="1"/>
          </p:cNvSpPr>
          <p:nvPr>
            <p:ph type="sldNum" sz="quarter" idx="10"/>
          </p:nvPr>
        </p:nvSpPr>
        <p:spPr/>
        <p:txBody>
          <a:bodyPr/>
          <a:lstStyle/>
          <a:p>
            <a:fld id="{3D61C015-C6DC-4597-93FA-CDE60FC15A9C}" type="slidenum">
              <a:rPr lang="tr-TR" smtClean="0"/>
              <a:t>37</a:t>
            </a:fld>
            <a:endParaRPr lang="tr-TR"/>
          </a:p>
        </p:txBody>
      </p:sp>
    </p:spTree>
    <p:extLst>
      <p:ext uri="{BB962C8B-B14F-4D97-AF65-F5344CB8AC3E}">
        <p14:creationId xmlns:p14="http://schemas.microsoft.com/office/powerpoint/2010/main" val="2307969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D61C015-C6DC-4597-93FA-CDE60FC15A9C}" type="slidenum">
              <a:rPr lang="tr-TR" smtClean="0"/>
              <a:t>38</a:t>
            </a:fld>
            <a:endParaRPr lang="tr-TR"/>
          </a:p>
        </p:txBody>
      </p:sp>
    </p:spTree>
    <p:extLst>
      <p:ext uri="{BB962C8B-B14F-4D97-AF65-F5344CB8AC3E}">
        <p14:creationId xmlns:p14="http://schemas.microsoft.com/office/powerpoint/2010/main" val="1326830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TK Fresh Instruction and training documents are updated at GDP and </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39</a:t>
            </a:fld>
            <a:endParaRPr lang="tr-TR"/>
          </a:p>
        </p:txBody>
      </p:sp>
    </p:spTree>
    <p:extLst>
      <p:ext uri="{BB962C8B-B14F-4D97-AF65-F5344CB8AC3E}">
        <p14:creationId xmlns:p14="http://schemas.microsoft.com/office/powerpoint/2010/main" val="3851793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smtClean="0"/>
              <a:t>This</a:t>
            </a:r>
            <a:r>
              <a:rPr lang="tr-TR" sz="1200" dirty="0" smtClean="0"/>
              <a:t> is a </a:t>
            </a:r>
            <a:r>
              <a:rPr lang="tr-TR" sz="1200" dirty="0" err="1" smtClean="0"/>
              <a:t>Matrix</a:t>
            </a:r>
            <a:r>
              <a:rPr lang="tr-TR" sz="1200" dirty="0" smtClean="0"/>
              <a:t> </a:t>
            </a:r>
            <a:r>
              <a:rPr lang="tr-TR" sz="1200" dirty="0" err="1" smtClean="0"/>
              <a:t>indicating</a:t>
            </a:r>
            <a:r>
              <a:rPr lang="tr-TR" sz="1200" dirty="0" smtClean="0"/>
              <a:t> </a:t>
            </a:r>
            <a:r>
              <a:rPr lang="tr-TR" sz="1200" dirty="0" err="1" smtClean="0"/>
              <a:t>our</a:t>
            </a:r>
            <a:r>
              <a:rPr lang="tr-TR" sz="1200" dirty="0" smtClean="0"/>
              <a:t> </a:t>
            </a:r>
            <a:r>
              <a:rPr lang="tr-TR" sz="1200" dirty="0" err="1" smtClean="0"/>
              <a:t>station</a:t>
            </a:r>
            <a:r>
              <a:rPr lang="tr-TR" sz="1200" dirty="0" smtClean="0"/>
              <a:t> </a:t>
            </a:r>
            <a:r>
              <a:rPr lang="tr-TR" sz="1200" dirty="0" err="1" smtClean="0"/>
              <a:t>capabilities</a:t>
            </a:r>
            <a:r>
              <a:rPr lang="tr-TR" sz="1200" dirty="0" smtClean="0"/>
              <a:t>. </a:t>
            </a:r>
            <a:r>
              <a:rPr lang="tr-TR" sz="1200" dirty="0" err="1" smtClean="0"/>
              <a:t>You</a:t>
            </a:r>
            <a:r>
              <a:rPr lang="tr-TR" sz="1200" dirty="0" smtClean="0"/>
              <a:t> can </a:t>
            </a:r>
            <a:r>
              <a:rPr lang="tr-TR" sz="1200" dirty="0" err="1" smtClean="0"/>
              <a:t>see</a:t>
            </a:r>
            <a:r>
              <a:rPr lang="tr-TR" sz="1200" dirty="0" smtClean="0"/>
              <a:t> on </a:t>
            </a:r>
            <a:r>
              <a:rPr lang="tr-TR" sz="1200" dirty="0" err="1" smtClean="0"/>
              <a:t>the</a:t>
            </a:r>
            <a:r>
              <a:rPr lang="tr-TR" sz="1200" dirty="0" smtClean="0"/>
              <a:t> </a:t>
            </a:r>
            <a:r>
              <a:rPr lang="tr-TR" sz="1200" dirty="0" err="1" smtClean="0"/>
              <a:t>Matrix</a:t>
            </a:r>
            <a:r>
              <a:rPr lang="tr-TR" sz="1200" dirty="0" smtClean="0"/>
              <a:t> in </a:t>
            </a:r>
            <a:r>
              <a:rPr lang="tr-TR" sz="1200" dirty="0" err="1" smtClean="0"/>
              <a:t>which</a:t>
            </a:r>
            <a:r>
              <a:rPr lang="tr-TR" sz="1200" dirty="0" smtClean="0"/>
              <a:t> </a:t>
            </a:r>
            <a:r>
              <a:rPr lang="tr-TR" sz="1200" dirty="0" err="1" smtClean="0"/>
              <a:t>station</a:t>
            </a:r>
            <a:r>
              <a:rPr lang="tr-TR" sz="1200" dirty="0" smtClean="0"/>
              <a:t> </a:t>
            </a:r>
            <a:r>
              <a:rPr lang="tr-TR" sz="1200" dirty="0" err="1" smtClean="0"/>
              <a:t>we</a:t>
            </a:r>
            <a:r>
              <a:rPr lang="tr-TR" sz="1200" dirty="0" smtClean="0"/>
              <a:t> </a:t>
            </a:r>
            <a:r>
              <a:rPr lang="tr-TR" sz="1200" dirty="0" err="1" smtClean="0"/>
              <a:t>have</a:t>
            </a:r>
            <a:r>
              <a:rPr lang="tr-TR" sz="1200" dirty="0" smtClean="0"/>
              <a:t> </a:t>
            </a:r>
            <a:r>
              <a:rPr lang="tr-TR" sz="1200" dirty="0" err="1" smtClean="0"/>
              <a:t>temperature</a:t>
            </a:r>
            <a:r>
              <a:rPr lang="tr-TR" sz="1200" dirty="0" smtClean="0"/>
              <a:t> </a:t>
            </a:r>
            <a:r>
              <a:rPr lang="tr-TR" sz="1200" dirty="0" err="1" smtClean="0"/>
              <a:t>controlled</a:t>
            </a:r>
            <a:r>
              <a:rPr lang="tr-TR" sz="1200" dirty="0" smtClean="0"/>
              <a:t> </a:t>
            </a:r>
            <a:r>
              <a:rPr lang="tr-TR" sz="1200" dirty="0" err="1" smtClean="0"/>
              <a:t>rooms</a:t>
            </a:r>
            <a:r>
              <a:rPr lang="tr-TR" sz="1200" dirty="0" smtClean="0"/>
              <a:t>, </a:t>
            </a:r>
            <a:r>
              <a:rPr lang="tr-TR" sz="1200" dirty="0" err="1" smtClean="0"/>
              <a:t>active</a:t>
            </a:r>
            <a:r>
              <a:rPr lang="tr-TR" sz="1200" dirty="0" smtClean="0"/>
              <a:t> </a:t>
            </a:r>
            <a:r>
              <a:rPr lang="tr-TR" sz="1200" dirty="0" err="1" smtClean="0"/>
              <a:t>or</a:t>
            </a:r>
            <a:r>
              <a:rPr lang="tr-TR" sz="1200" dirty="0" smtClean="0"/>
              <a:t> </a:t>
            </a:r>
            <a:r>
              <a:rPr lang="tr-TR" sz="1200" dirty="0" err="1" smtClean="0"/>
              <a:t>passive</a:t>
            </a:r>
            <a:r>
              <a:rPr lang="tr-TR" sz="1200" dirty="0" smtClean="0"/>
              <a:t> </a:t>
            </a:r>
            <a:r>
              <a:rPr lang="tr-TR" sz="1200" dirty="0" err="1" smtClean="0"/>
              <a:t>solutions</a:t>
            </a:r>
            <a:r>
              <a:rPr lang="tr-TR" sz="1200" dirty="0" smtClean="0"/>
              <a:t>. </a:t>
            </a:r>
            <a:r>
              <a:rPr lang="tr-TR" sz="1200" dirty="0" err="1" smtClean="0"/>
              <a:t>It</a:t>
            </a:r>
            <a:r>
              <a:rPr lang="tr-TR" sz="1200" dirty="0" smtClean="0"/>
              <a:t> is </a:t>
            </a:r>
            <a:r>
              <a:rPr lang="tr-TR" sz="1200" dirty="0" err="1" smtClean="0"/>
              <a:t>available</a:t>
            </a:r>
            <a:r>
              <a:rPr lang="tr-TR" sz="1200" dirty="0" smtClean="0"/>
              <a:t> on </a:t>
            </a:r>
            <a:r>
              <a:rPr lang="tr-TR" sz="1200" dirty="0" err="1" smtClean="0"/>
              <a:t>our</a:t>
            </a:r>
            <a:r>
              <a:rPr lang="tr-TR" sz="1200" dirty="0" smtClean="0"/>
              <a:t> web </a:t>
            </a:r>
            <a:r>
              <a:rPr lang="tr-TR" sz="1200" dirty="0" err="1" smtClean="0"/>
              <a:t>page</a:t>
            </a:r>
            <a:r>
              <a:rPr lang="tr-TR" sz="1200" dirty="0" smtClean="0"/>
              <a:t> </a:t>
            </a:r>
            <a:r>
              <a:rPr lang="tr-TR" sz="1200" dirty="0" err="1" smtClean="0"/>
              <a:t>or</a:t>
            </a:r>
            <a:r>
              <a:rPr lang="tr-TR" sz="1200" dirty="0" smtClean="0"/>
              <a:t> I can </a:t>
            </a:r>
            <a:r>
              <a:rPr lang="tr-TR" sz="1200" dirty="0" err="1" smtClean="0"/>
              <a:t>send</a:t>
            </a:r>
            <a:r>
              <a:rPr lang="tr-TR" sz="1200" dirty="0" smtClean="0"/>
              <a:t> </a:t>
            </a:r>
            <a:r>
              <a:rPr lang="tr-TR" sz="1200" dirty="0" err="1" smtClean="0"/>
              <a:t>you</a:t>
            </a:r>
            <a:r>
              <a:rPr lang="tr-TR" sz="1200" dirty="0" smtClean="0"/>
              <a:t> </a:t>
            </a:r>
            <a:r>
              <a:rPr lang="tr-TR" sz="1200" dirty="0" err="1" smtClean="0"/>
              <a:t>that</a:t>
            </a:r>
            <a:r>
              <a:rPr lang="tr-TR" sz="1200" dirty="0" smtClean="0"/>
              <a:t>.</a:t>
            </a:r>
            <a:endParaRPr lang="en-US" sz="1200" dirty="0" smtClean="0"/>
          </a:p>
          <a:p>
            <a:endParaRPr lang="en-US" dirty="0"/>
          </a:p>
        </p:txBody>
      </p:sp>
      <p:sp>
        <p:nvSpPr>
          <p:cNvPr id="4" name="Slayt Numarası Yer Tutucusu 3"/>
          <p:cNvSpPr>
            <a:spLocks noGrp="1"/>
          </p:cNvSpPr>
          <p:nvPr>
            <p:ph type="sldNum" sz="quarter" idx="10"/>
          </p:nvPr>
        </p:nvSpPr>
        <p:spPr/>
        <p:txBody>
          <a:bodyPr/>
          <a:lstStyle/>
          <a:p>
            <a:fld id="{3D61C015-C6DC-4597-93FA-CDE60FC15A9C}" type="slidenum">
              <a:rPr lang="tr-TR" smtClean="0"/>
              <a:t>40</a:t>
            </a:fld>
            <a:endParaRPr lang="tr-TR"/>
          </a:p>
        </p:txBody>
      </p:sp>
    </p:spTree>
    <p:extLst>
      <p:ext uri="{BB962C8B-B14F-4D97-AF65-F5344CB8AC3E}">
        <p14:creationId xmlns:p14="http://schemas.microsoft.com/office/powerpoint/2010/main" val="2751718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61C015-C6DC-4597-93FA-CDE60FC15A9C}" type="slidenum">
              <a:rPr lang="tr-TR" smtClean="0"/>
              <a:t>41</a:t>
            </a:fld>
            <a:endParaRPr lang="tr-TR"/>
          </a:p>
        </p:txBody>
      </p:sp>
    </p:spTree>
    <p:extLst>
      <p:ext uri="{BB962C8B-B14F-4D97-AF65-F5344CB8AC3E}">
        <p14:creationId xmlns:p14="http://schemas.microsoft.com/office/powerpoint/2010/main" val="3135443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61C015-C6DC-4597-93FA-CDE60FC15A9C}" type="slidenum">
              <a:rPr lang="tr-TR" smtClean="0"/>
              <a:t>42</a:t>
            </a:fld>
            <a:endParaRPr lang="tr-TR"/>
          </a:p>
        </p:txBody>
      </p:sp>
    </p:spTree>
    <p:extLst>
      <p:ext uri="{BB962C8B-B14F-4D97-AF65-F5344CB8AC3E}">
        <p14:creationId xmlns:p14="http://schemas.microsoft.com/office/powerpoint/2010/main" val="1257843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tr-TR" sz="1200" dirty="0" smtClean="0">
                <a:solidFill>
                  <a:srgbClr val="1F497D"/>
                </a:solidFill>
                <a:effectLst/>
                <a:latin typeface="Calibri" panose="020F0502020204030204" pitchFamily="34" charset="0"/>
                <a:ea typeface="Calibri" panose="020F0502020204030204" pitchFamily="34" charset="0"/>
              </a:rPr>
              <a:t>Depo Operasyonları: </a:t>
            </a:r>
            <a:endParaRPr lang="en-US" sz="1200" dirty="0" smtClean="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tr-TR"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5.000 m2 bozulabilir kargo operasyon ve depolama alanı</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Courier New" panose="02070309020205020404" pitchFamily="49" charset="0"/>
              <a:buChar char="o"/>
            </a:pPr>
            <a:r>
              <a:rPr lang="tr-TR" sz="1200" dirty="0" smtClean="0">
                <a:solidFill>
                  <a:srgbClr val="1F497D"/>
                </a:solidFill>
                <a:effectLst/>
                <a:latin typeface="Calibri" panose="020F0502020204030204" pitchFamily="34" charset="0"/>
                <a:ea typeface="Calibri" panose="020F0502020204030204" pitchFamily="34" charset="0"/>
              </a:rPr>
              <a:t>3.000 m2 15/25 derece ısı kontrollü bozulabilir kargo operasyon alanı </a:t>
            </a:r>
            <a:endParaRPr lang="en-US" sz="1200" dirty="0" smtClean="0">
              <a:effectLst/>
              <a:latin typeface="Calibri" panose="020F0502020204030204" pitchFamily="34" charset="0"/>
              <a:ea typeface="Calibri" panose="020F0502020204030204" pitchFamily="34" charset="0"/>
            </a:endParaRPr>
          </a:p>
          <a:p>
            <a:pPr marL="742950" lvl="1" indent="-285750">
              <a:spcAft>
                <a:spcPts val="0"/>
              </a:spcAft>
              <a:buFont typeface="Courier New" panose="02070309020205020404" pitchFamily="49" charset="0"/>
              <a:buChar char="o"/>
            </a:pPr>
            <a:r>
              <a:rPr lang="tr-TR" sz="1200" dirty="0" smtClean="0">
                <a:solidFill>
                  <a:srgbClr val="1F497D"/>
                </a:solidFill>
                <a:effectLst/>
                <a:latin typeface="Calibri" panose="020F0502020204030204" pitchFamily="34" charset="0"/>
                <a:ea typeface="Calibri" panose="020F0502020204030204" pitchFamily="34" charset="0"/>
              </a:rPr>
              <a:t>2.000 m2  2/8 derece ısı kontrollü pharma kargo operasyon alanı</a:t>
            </a:r>
            <a:endParaRPr lang="en-US" sz="1200" dirty="0" smtClean="0">
              <a:effectLst/>
              <a:latin typeface="Calibri" panose="020F0502020204030204" pitchFamily="34" charset="0"/>
              <a:ea typeface="Calibri" panose="020F0502020204030204" pitchFamily="34" charset="0"/>
            </a:endParaRPr>
          </a:p>
          <a:p>
            <a:pPr marL="742950" lvl="1" indent="-285750">
              <a:spcAft>
                <a:spcPts val="0"/>
              </a:spcAft>
              <a:buFont typeface="Courier New" panose="02070309020205020404" pitchFamily="49" charset="0"/>
              <a:buChar char="o"/>
            </a:pPr>
            <a:r>
              <a:rPr lang="tr-TR" sz="1200" dirty="0" smtClean="0">
                <a:solidFill>
                  <a:srgbClr val="1F497D"/>
                </a:solidFill>
                <a:effectLst/>
                <a:latin typeface="Calibri" panose="020F0502020204030204" pitchFamily="34" charset="0"/>
                <a:ea typeface="Calibri" panose="020F0502020204030204" pitchFamily="34" charset="0"/>
              </a:rPr>
              <a:t>4 farklı ısı derecesine ait 1200 euro palet depolama kapasitesi</a:t>
            </a:r>
            <a:endParaRPr lang="en-US" sz="1200" dirty="0" smtClean="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tr-TR"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60.000 m2 genel kargo operasyon alanı</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Courier New" panose="02070309020205020404" pitchFamily="49" charset="0"/>
              <a:buChar char="o"/>
            </a:pPr>
            <a:r>
              <a:rPr lang="tr-TR" sz="1200" dirty="0" smtClean="0">
                <a:solidFill>
                  <a:srgbClr val="1F497D"/>
                </a:solidFill>
                <a:effectLst/>
                <a:latin typeface="Calibri" panose="020F0502020204030204" pitchFamily="34" charset="0"/>
                <a:ea typeface="Calibri" panose="020F0502020204030204" pitchFamily="34" charset="0"/>
              </a:rPr>
              <a:t>100 adet palet hazırlık ve bozum istasyonu </a:t>
            </a:r>
            <a:endParaRPr lang="en-US" sz="1200" dirty="0" smtClean="0">
              <a:effectLst/>
              <a:latin typeface="Calibri" panose="020F0502020204030204" pitchFamily="34" charset="0"/>
              <a:ea typeface="Calibri" panose="020F0502020204030204" pitchFamily="34" charset="0"/>
            </a:endParaRPr>
          </a:p>
          <a:p>
            <a:pPr marL="742950" lvl="1" indent="-285750">
              <a:spcAft>
                <a:spcPts val="0"/>
              </a:spcAft>
              <a:buFont typeface="Courier New" panose="02070309020205020404" pitchFamily="49" charset="0"/>
              <a:buChar char="o"/>
            </a:pPr>
            <a:r>
              <a:rPr lang="tr-TR" sz="1200" dirty="0" smtClean="0">
                <a:solidFill>
                  <a:srgbClr val="1F497D"/>
                </a:solidFill>
                <a:effectLst/>
                <a:latin typeface="Calibri" panose="020F0502020204030204" pitchFamily="34" charset="0"/>
                <a:ea typeface="Calibri" panose="020F0502020204030204" pitchFamily="34" charset="0"/>
              </a:rPr>
              <a:t>PCHS depolama sistemi ile entegre ULD hareketi</a:t>
            </a:r>
            <a:endParaRPr lang="en-US" sz="1200" dirty="0" smtClean="0">
              <a:effectLst/>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tr-TR"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5.000 m2 posta ve e-ticaret operasyon alanı</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tr-TR"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2.500 m2 kurye operasyon alanı</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tr-TR"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480 m2 Live Animal Center</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tr-TR" sz="1200" dirty="0" smtClean="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900 m2 VAL Center</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spcAft>
                <a:spcPts val="0"/>
              </a:spcAft>
              <a:buFont typeface="Courier New" panose="02070309020205020404" pitchFamily="49" charset="0"/>
              <a:buChar char="o"/>
            </a:pPr>
            <a:r>
              <a:rPr lang="tr-TR" sz="1200" dirty="0" smtClean="0">
                <a:solidFill>
                  <a:srgbClr val="1F497D"/>
                </a:solidFill>
                <a:effectLst/>
                <a:latin typeface="Calibri" panose="020F0502020204030204" pitchFamily="34" charset="0"/>
                <a:ea typeface="Calibri" panose="020F0502020204030204" pitchFamily="34" charset="0"/>
              </a:rPr>
              <a:t>Değerli kargo araçlarının operasyon alanına ulaşım sağlayacak altyapı</a:t>
            </a:r>
            <a:endParaRPr lang="en-US" sz="1200" dirty="0" smtClean="0">
              <a:effectLst/>
              <a:latin typeface="Calibri" panose="020F0502020204030204" pitchFamily="34" charset="0"/>
              <a:ea typeface="Calibri" panose="020F0502020204030204" pitchFamily="34" charset="0"/>
            </a:endParaRPr>
          </a:p>
          <a:p>
            <a:endParaRPr lang="en-US" sz="1200" b="0" i="0" kern="1200" dirty="0" smtClean="0">
              <a:solidFill>
                <a:schemeClr val="tx1"/>
              </a:solidFill>
              <a:effectLst/>
              <a:latin typeface="Calibri Regular"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846CF1-2EB2-F143-9646-2DC09C021733}" type="slidenum">
              <a:rPr kumimoji="0" lang="uk-UA"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uk-UA"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20589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sz="1200" dirty="0" smtClean="0"/>
              <a:t>This is the basic definiton of perishable product</a:t>
            </a:r>
            <a:r>
              <a:rPr lang="tr-TR" sz="1200" baseline="0" dirty="0" smtClean="0"/>
              <a:t> derived by IATA. IATA Persihable Cargo Regulations is the main book we work by these guidelines.  </a:t>
            </a:r>
          </a:p>
          <a:p>
            <a:pPr marL="171450" indent="-171450">
              <a:buFont typeface="Arial" panose="020B0604020202020204" pitchFamily="34" charset="0"/>
              <a:buChar char="•"/>
            </a:pPr>
            <a:r>
              <a:rPr lang="tr-TR" sz="1200" baseline="0" dirty="0" smtClean="0"/>
              <a:t>Perishable products are so supersensitive to time and temperature that they might spoil over a period of time and when subject to adverse environmental conditions. As the airline that aims to be one of the biggest perishable carrier in the world, we have to take measures to these potential risks. </a:t>
            </a:r>
          </a:p>
          <a:p>
            <a:pPr marL="171450" indent="-171450">
              <a:buFont typeface="Arial" panose="020B0604020202020204" pitchFamily="34" charset="0"/>
              <a:buChar char="•"/>
            </a:pPr>
            <a:r>
              <a:rPr lang="tr-TR" sz="1200" baseline="0" dirty="0" smtClean="0"/>
              <a:t>Based on our corporate objectives, perishable products are crucial in our product portfolio and that is why we have special instructions for perishable products and have huge investments in perishable product transportation.</a:t>
            </a:r>
            <a:endParaRPr lang="en-US" sz="1200" dirty="0" smtClean="0"/>
          </a:p>
          <a:p>
            <a:endParaRPr lang="tr-TR" dirty="0" smtClean="0"/>
          </a:p>
        </p:txBody>
      </p:sp>
      <p:sp>
        <p:nvSpPr>
          <p:cNvPr id="4" name="Slide Number Placeholder 3"/>
          <p:cNvSpPr>
            <a:spLocks noGrp="1"/>
          </p:cNvSpPr>
          <p:nvPr>
            <p:ph type="sldNum" sz="quarter" idx="10"/>
          </p:nvPr>
        </p:nvSpPr>
        <p:spPr/>
        <p:txBody>
          <a:bodyPr/>
          <a:lstStyle/>
          <a:p>
            <a:fld id="{3D61C015-C6DC-4597-93FA-CDE60FC15A9C}" type="slidenum">
              <a:rPr lang="tr-TR" smtClean="0"/>
              <a:t>4</a:t>
            </a:fld>
            <a:endParaRPr lang="tr-TR"/>
          </a:p>
        </p:txBody>
      </p:sp>
    </p:spTree>
    <p:extLst>
      <p:ext uri="{BB962C8B-B14F-4D97-AF65-F5344CB8AC3E}">
        <p14:creationId xmlns:p14="http://schemas.microsoft.com/office/powerpoint/2010/main" val="69245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5606" indent="-275606" defTabSz="955580">
              <a:buFont typeface="Arial" panose="020B0604020202020204" pitchFamily="34" charset="0"/>
              <a:buChar char="•"/>
              <a:defRPr/>
            </a:pPr>
            <a:r>
              <a:rPr lang="en-US" sz="1700" dirty="0"/>
              <a:t>And in this part let me give some examples from awards of Turkish Cargo. </a:t>
            </a:r>
            <a:r>
              <a:rPr lang="tr-TR" sz="1700" dirty="0"/>
              <a:t>2014 India Cargo Airline of The Year, Aircargonews Cargo Airline of The Year 2014, 2015 Logitrans International Air Cargo Winner, 2015 Payload Asia Combination Carrier of the Year, 2016 Succes in Logistics Awards Logistics of the Year.	</a:t>
            </a:r>
            <a:endParaRPr lang="en-US" sz="1700" dirty="0"/>
          </a:p>
          <a:p>
            <a:endParaRPr lang="en-US" sz="17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8E579-577E-4588-842D-661E6A18955B}"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308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45</a:t>
            </a:fld>
            <a:endParaRPr lang="tr-TR"/>
          </a:p>
        </p:txBody>
      </p:sp>
    </p:spTree>
    <p:extLst>
      <p:ext uri="{BB962C8B-B14F-4D97-AF65-F5344CB8AC3E}">
        <p14:creationId xmlns:p14="http://schemas.microsoft.com/office/powerpoint/2010/main" val="798151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sz="1200" baseline="0" dirty="0" smtClean="0"/>
              <a:t>These are perishable commodities that we mostly ship. If I need to give some examples, we transport lots of flowers coming from Nairobi,</a:t>
            </a:r>
            <a:r>
              <a:rPr lang="tr-TR" sz="1200" kern="1200" dirty="0" smtClean="0">
                <a:solidFill>
                  <a:schemeClr val="tx1"/>
                </a:solidFill>
                <a:effectLst/>
                <a:latin typeface="+mn-lt"/>
                <a:ea typeface="+mn-ea"/>
                <a:cs typeface="+mn-cs"/>
              </a:rPr>
              <a:t> Ecuador,</a:t>
            </a:r>
            <a:r>
              <a:rPr lang="tr-TR" sz="1200" baseline="0" dirty="0" smtClean="0"/>
              <a:t> Amsterdam, Antalya (Turkey). </a:t>
            </a:r>
          </a:p>
          <a:p>
            <a:pPr marL="171450" indent="-171450">
              <a:buFont typeface="Arial" panose="020B0604020202020204" pitchFamily="34" charset="0"/>
              <a:buChar char="•"/>
            </a:pPr>
            <a:r>
              <a:rPr lang="tr-TR" sz="1200" baseline="0" dirty="0" smtClean="0"/>
              <a:t>As for fresh fish, we are really strong in fresh fish market, as well. We ship a lot of fishes from İzmir, Turkey, salmon from Oslo, Norway. And we ship a lot of Tuna fish from Maldivs and Colombo. </a:t>
            </a:r>
          </a:p>
          <a:p>
            <a:pPr marL="171450" indent="-171450">
              <a:buFont typeface="Arial" panose="020B0604020202020204" pitchFamily="34" charset="0"/>
              <a:buChar char="•"/>
            </a:pPr>
            <a:r>
              <a:rPr lang="tr-TR" sz="1200" baseline="0" dirty="0" smtClean="0"/>
              <a:t>We transport fruits and vegetables all over the world and of course dairy products such as milk. </a:t>
            </a:r>
          </a:p>
        </p:txBody>
      </p:sp>
      <p:sp>
        <p:nvSpPr>
          <p:cNvPr id="4" name="Slide Number Placeholder 3"/>
          <p:cNvSpPr>
            <a:spLocks noGrp="1"/>
          </p:cNvSpPr>
          <p:nvPr>
            <p:ph type="sldNum" sz="quarter" idx="10"/>
          </p:nvPr>
        </p:nvSpPr>
        <p:spPr/>
        <p:txBody>
          <a:bodyPr/>
          <a:lstStyle/>
          <a:p>
            <a:fld id="{3D61C015-C6DC-4597-93FA-CDE60FC15A9C}" type="slidenum">
              <a:rPr lang="tr-TR" smtClean="0"/>
              <a:t>5</a:t>
            </a:fld>
            <a:endParaRPr lang="tr-TR"/>
          </a:p>
        </p:txBody>
      </p:sp>
    </p:spTree>
    <p:extLst>
      <p:ext uri="{BB962C8B-B14F-4D97-AF65-F5344CB8AC3E}">
        <p14:creationId xmlns:p14="http://schemas.microsoft.com/office/powerpoint/2010/main" val="289452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tr-TR" dirty="0" smtClean="0"/>
              <a:t>This is the business process in</a:t>
            </a:r>
            <a:r>
              <a:rPr lang="tr-TR" baseline="0" dirty="0" smtClean="0"/>
              <a:t> air cargo industry. I will not go in detail beacuse I don’t want to bore you and you might be familiar with the process. </a:t>
            </a:r>
          </a:p>
          <a:p>
            <a:pPr marL="171450" indent="-171450">
              <a:buFont typeface="Arial" panose="020B0604020202020204" pitchFamily="34" charset="0"/>
              <a:buChar char="•"/>
            </a:pPr>
            <a:r>
              <a:rPr lang="tr-TR" baseline="0" dirty="0" smtClean="0"/>
              <a:t>The process starts with booking. In order to start the process we would like to gather all of the required information from freight forwarders. As long as we have information in hand, we input information into our IT System (COMIS). Each stakeholder in our handling process know what is coming to IST, what is the commodity, what is the temperature zone, AWB, number of pieces etc. As a result of these, booking can be regarded as a precondition for smooth operation. </a:t>
            </a:r>
          </a:p>
          <a:p>
            <a:pPr marL="171450" indent="-171450">
              <a:buFont typeface="Arial" panose="020B0604020202020204" pitchFamily="34" charset="0"/>
              <a:buChar char="•"/>
            </a:pPr>
            <a:r>
              <a:rPr lang="tr-TR" baseline="0" dirty="0" smtClean="0"/>
              <a:t>After the reservation, cargo and document acceptance process starts. Labelling and marking are very important in air cargo industry. We want to see labels and markings on the package, which indicate temperature zone and special requirements When the shipments are brought to our facility, they are examined by our certified staff and despatched to temperature controlled storage rooms in accordance with warehouse storage instructions.  </a:t>
            </a:r>
          </a:p>
          <a:p>
            <a:pPr marL="171450" indent="-171450">
              <a:buFont typeface="Arial" panose="020B0604020202020204" pitchFamily="34" charset="0"/>
              <a:buChar char="•"/>
            </a:pPr>
            <a:r>
              <a:rPr lang="en-US" baseline="0" dirty="0" smtClean="0"/>
              <a:t>In the process of flight preparation, we use industrial solutions for lean and smooth operation, I will explain later on.</a:t>
            </a:r>
            <a:endParaRPr lang="tr-TR" baseline="0" dirty="0" smtClean="0"/>
          </a:p>
          <a:p>
            <a:pPr marL="171450" indent="-171450">
              <a:buFont typeface="Arial" panose="020B0604020202020204" pitchFamily="34" charset="0"/>
              <a:buChar char="•"/>
            </a:pPr>
            <a:r>
              <a:rPr lang="tr-TR" baseline="0" dirty="0" smtClean="0"/>
              <a:t>NOTOC is an information form given to captain by loading supervisor, it indicates loading positions of shipments. Captain provides appropriate condition for shipments in the compartment according to NOTOC.</a:t>
            </a:r>
          </a:p>
          <a:p>
            <a:pPr marL="171450" indent="-171450">
              <a:buFont typeface="Arial" panose="020B0604020202020204" pitchFamily="34" charset="0"/>
              <a:buChar char="•"/>
            </a:pPr>
            <a:r>
              <a:rPr lang="en-US" baseline="0" dirty="0" smtClean="0"/>
              <a:t>After the take off, we send pre alert messages to final destination and so that our local personals have enough time to make preparation.</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6</a:t>
            </a:fld>
            <a:endParaRPr lang="tr-TR"/>
          </a:p>
        </p:txBody>
      </p:sp>
    </p:spTree>
    <p:extLst>
      <p:ext uri="{BB962C8B-B14F-4D97-AF65-F5344CB8AC3E}">
        <p14:creationId xmlns:p14="http://schemas.microsoft.com/office/powerpoint/2010/main" val="43889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In this</a:t>
            </a:r>
            <a:r>
              <a:rPr lang="tr-TR" baseline="0" dirty="0" smtClean="0"/>
              <a:t> section, you will see one of the most comprehensive network in the world.</a:t>
            </a:r>
            <a:endParaRPr lang="en-US" dirty="0"/>
          </a:p>
        </p:txBody>
      </p:sp>
      <p:sp>
        <p:nvSpPr>
          <p:cNvPr id="4" name="Slide Number Placeholder 3"/>
          <p:cNvSpPr>
            <a:spLocks noGrp="1"/>
          </p:cNvSpPr>
          <p:nvPr>
            <p:ph type="sldNum" sz="quarter" idx="10"/>
          </p:nvPr>
        </p:nvSpPr>
        <p:spPr/>
        <p:txBody>
          <a:bodyPr/>
          <a:lstStyle/>
          <a:p>
            <a:fld id="{3D61C015-C6DC-4597-93FA-CDE60FC15A9C}" type="slidenum">
              <a:rPr lang="tr-TR" smtClean="0"/>
              <a:t>8</a:t>
            </a:fld>
            <a:endParaRPr lang="tr-TR"/>
          </a:p>
        </p:txBody>
      </p:sp>
    </p:spTree>
    <p:extLst>
      <p:ext uri="{BB962C8B-B14F-4D97-AF65-F5344CB8AC3E}">
        <p14:creationId xmlns:p14="http://schemas.microsoft.com/office/powerpoint/2010/main" val="30743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With the goal of having the youngest and most modern fleet in Europe, we </a:t>
            </a:r>
            <a:r>
              <a:rPr lang="tr-TR" dirty="0" err="1" smtClean="0">
                <a:effectLst/>
              </a:rPr>
              <a:t>are</a:t>
            </a:r>
            <a:r>
              <a:rPr lang="en-US" dirty="0" smtClean="0">
                <a:effectLst/>
              </a:rPr>
              <a:t> proud to acquire our </a:t>
            </a:r>
            <a:r>
              <a:rPr lang="tr-TR" dirty="0" smtClean="0">
                <a:effectLst/>
              </a:rPr>
              <a:t>338</a:t>
            </a:r>
            <a:r>
              <a:rPr lang="en-US" dirty="0" err="1" smtClean="0">
                <a:effectLst/>
              </a:rPr>
              <a:t>th</a:t>
            </a:r>
            <a:r>
              <a:rPr lang="en-US" dirty="0" smtClean="0">
                <a:effectLst/>
              </a:rPr>
              <a:t> airplane.</a:t>
            </a:r>
            <a:r>
              <a:rPr lang="tr-TR" dirty="0" smtClean="0">
                <a:effectLst/>
              </a:rPr>
              <a:t> 23 freighther</a:t>
            </a:r>
            <a:r>
              <a:rPr lang="tr-TR" baseline="0" dirty="0" smtClean="0">
                <a:effectLst/>
              </a:rPr>
              <a:t> </a:t>
            </a:r>
            <a:endParaRPr lang="tr-TR" dirty="0" smtClean="0">
              <a:effectLst/>
            </a:endParaRPr>
          </a:p>
          <a:p>
            <a:endParaRPr lang="tr-TR" dirty="0" smtClean="0">
              <a:effectLst/>
            </a:endParaRPr>
          </a:p>
          <a:p>
            <a:r>
              <a:rPr lang="tr-TR" dirty="0" smtClean="0">
                <a:effectLst/>
              </a:rPr>
              <a:t>As </a:t>
            </a:r>
            <a:r>
              <a:rPr lang="en-US" dirty="0" smtClean="0">
                <a:effectLst/>
              </a:rPr>
              <a:t>the airline that flies to </a:t>
            </a:r>
            <a:r>
              <a:rPr lang="tr-TR" dirty="0" smtClean="0">
                <a:effectLst/>
              </a:rPr>
              <a:t>more</a:t>
            </a:r>
            <a:r>
              <a:rPr lang="tr-TR" baseline="0" dirty="0" smtClean="0">
                <a:effectLst/>
              </a:rPr>
              <a:t> </a:t>
            </a:r>
            <a:r>
              <a:rPr lang="en-US" dirty="0" smtClean="0">
                <a:effectLst/>
              </a:rPr>
              <a:t>countries </a:t>
            </a:r>
            <a:r>
              <a:rPr lang="tr-TR" dirty="0" smtClean="0">
                <a:effectLst/>
              </a:rPr>
              <a:t>than other</a:t>
            </a:r>
            <a:r>
              <a:rPr lang="tr-TR" baseline="0" dirty="0" smtClean="0">
                <a:effectLst/>
              </a:rPr>
              <a:t> carriers </a:t>
            </a:r>
            <a:r>
              <a:rPr lang="en-US" dirty="0" smtClean="0">
                <a:effectLst/>
              </a:rPr>
              <a:t>in the world</a:t>
            </a:r>
            <a:r>
              <a:rPr lang="tr-TR" dirty="0" smtClean="0">
                <a:effectLst/>
              </a:rPr>
              <a:t>,</a:t>
            </a:r>
            <a:r>
              <a:rPr lang="tr-TR" baseline="0" dirty="0" smtClean="0">
                <a:effectLst/>
              </a:rPr>
              <a:t> it is one of our corporate mission is to transport perishables, time and temperature critic products, to wherever they are needed in the world in order people to feel happy.  </a:t>
            </a:r>
          </a:p>
          <a:p>
            <a:endParaRPr lang="tr-TR" baseline="0" dirty="0" smtClean="0">
              <a:effectLst/>
            </a:endParaRPr>
          </a:p>
          <a:p>
            <a:pPr marL="275606" indent="-275606" defTabSz="955580">
              <a:buFont typeface="Arial" panose="020B0604020202020204" pitchFamily="34" charset="0"/>
              <a:buChar char="•"/>
              <a:defRPr/>
            </a:pPr>
            <a:r>
              <a:rPr lang="en-US" sz="1200" dirty="0" smtClean="0"/>
              <a:t>We have extensive network </a:t>
            </a:r>
            <a:r>
              <a:rPr lang="tr-TR" sz="1200" dirty="0" smtClean="0"/>
              <a:t>by means of</a:t>
            </a:r>
            <a:r>
              <a:rPr lang="en-US" sz="1200" dirty="0" smtClean="0"/>
              <a:t> over three hundreds passenger aircrafts and</a:t>
            </a:r>
            <a:r>
              <a:rPr lang="tr-TR" sz="1200" dirty="0" smtClean="0"/>
              <a:t> 23</a:t>
            </a:r>
            <a:r>
              <a:rPr lang="en-US" sz="1200" dirty="0" smtClean="0"/>
              <a:t> freighter aircraft</a:t>
            </a:r>
            <a:r>
              <a:rPr lang="tr-TR" sz="1200" dirty="0" smtClean="0"/>
              <a:t>s</a:t>
            </a:r>
            <a:r>
              <a:rPr lang="en-US" sz="1200" dirty="0" smtClean="0"/>
              <a:t>. </a:t>
            </a:r>
            <a:endParaRPr lang="tr-TR" sz="1200" dirty="0" smtClean="0"/>
          </a:p>
          <a:p>
            <a:pPr marL="275606" indent="-275606" defTabSz="955580">
              <a:buFont typeface="Arial" panose="020B0604020202020204" pitchFamily="34" charset="0"/>
              <a:buChar char="•"/>
              <a:defRPr/>
            </a:pPr>
            <a:r>
              <a:rPr lang="en-US" sz="1200" dirty="0" smtClean="0"/>
              <a:t>We are number one in terms of country. Well, we fly more countries than any other airline.</a:t>
            </a:r>
            <a:r>
              <a:rPr lang="tr-TR" sz="1200" dirty="0" smtClean="0"/>
              <a:t> W</a:t>
            </a:r>
            <a:r>
              <a:rPr lang="en-US" sz="1200" dirty="0" smtClean="0"/>
              <a:t>e are </a:t>
            </a:r>
            <a:r>
              <a:rPr lang="tr-TR" sz="1200" dirty="0" smtClean="0"/>
              <a:t>also</a:t>
            </a:r>
            <a:r>
              <a:rPr lang="tr-TR" sz="1200" baseline="0" dirty="0" smtClean="0"/>
              <a:t> </a:t>
            </a:r>
            <a:r>
              <a:rPr lang="en-US" sz="1200" dirty="0" smtClean="0"/>
              <a:t>number one </a:t>
            </a:r>
            <a:r>
              <a:rPr lang="tr-TR" sz="1200" dirty="0" smtClean="0"/>
              <a:t>in</a:t>
            </a:r>
            <a:r>
              <a:rPr lang="en-US" sz="1200" dirty="0" smtClean="0"/>
              <a:t> international destinations. In addition, we are number four when we consider domestic destinations with international destinations. </a:t>
            </a:r>
          </a:p>
          <a:p>
            <a:endParaRPr lang="tr-TR" dirty="0" smtClean="0">
              <a:effectLst/>
            </a:endParaRPr>
          </a:p>
          <a:p>
            <a:endParaRPr lang="tr-TR" dirty="0" smtClean="0">
              <a:effectLst/>
            </a:endParaRPr>
          </a:p>
          <a:p>
            <a:endParaRPr lang="tr-TR" baseline="0" dirty="0" smtClean="0">
              <a:effectLst/>
            </a:endParaRPr>
          </a:p>
          <a:p>
            <a:endParaRPr lang="tr-TR" baseline="0" dirty="0" smtClean="0">
              <a:effectLst/>
            </a:endParaRPr>
          </a:p>
          <a:p>
            <a:endParaRPr lang="tr-TR"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1C015-C6DC-4597-93FA-CDE60FC15A9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193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Turkish</a:t>
            </a:r>
            <a:r>
              <a:rPr lang="tr-TR" baseline="0" dirty="0" smtClean="0"/>
              <a:t> Airlines flies to most countries than any other airline. Here you see the pax destinations. </a:t>
            </a:r>
          </a:p>
          <a:p>
            <a:r>
              <a:rPr lang="tr-TR" baseline="0" dirty="0" smtClean="0"/>
              <a:t>Our plan is to widen our network from 315 destinations to 350 in the following 4 years.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1C015-C6DC-4597-93FA-CDE60FC15A9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568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unum Kapak">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2188028"/>
          </a:xfrm>
          <a:prstGeom prst="rect">
            <a:avLst/>
          </a:prstGeom>
          <a:solidFill>
            <a:srgbClr val="D221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Regular" charset="0"/>
            </a:endParaRPr>
          </a:p>
        </p:txBody>
      </p:sp>
      <p:sp>
        <p:nvSpPr>
          <p:cNvPr id="2" name="Title 1"/>
          <p:cNvSpPr>
            <a:spLocks noGrp="1"/>
          </p:cNvSpPr>
          <p:nvPr>
            <p:ph type="ctrTitle" hasCustomPrompt="1"/>
          </p:nvPr>
        </p:nvSpPr>
        <p:spPr>
          <a:xfrm>
            <a:off x="635433" y="1029141"/>
            <a:ext cx="6984569" cy="1117791"/>
          </a:xfrm>
        </p:spPr>
        <p:txBody>
          <a:bodyPr lIns="0" anchor="b">
            <a:normAutofit/>
          </a:bodyPr>
          <a:lstStyle>
            <a:lvl1pPr algn="l">
              <a:lnSpc>
                <a:spcPct val="80000"/>
              </a:lnSpc>
              <a:defRPr sz="4000" b="1" i="0">
                <a:latin typeface="Calibri Bold" charset="0"/>
                <a:ea typeface="Calibri Bold" charset="0"/>
                <a:cs typeface="Calibri Bold" charset="0"/>
              </a:defRPr>
            </a:lvl1pPr>
          </a:lstStyle>
          <a:p>
            <a:r>
              <a:rPr lang="tr-TR" dirty="0"/>
              <a:t>LOREM IPSUM DOLOR</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34463" y="428518"/>
            <a:ext cx="2648387" cy="486923"/>
          </a:xfrm>
          <a:prstGeom prst="rect">
            <a:avLst/>
          </a:prstGeom>
        </p:spPr>
      </p:pic>
      <p:sp>
        <p:nvSpPr>
          <p:cNvPr id="8" name="Picture Placeholder 2"/>
          <p:cNvSpPr>
            <a:spLocks noGrp="1"/>
          </p:cNvSpPr>
          <p:nvPr>
            <p:ph type="pic" sz="quarter" idx="10" hasCustomPrompt="1"/>
          </p:nvPr>
        </p:nvSpPr>
        <p:spPr>
          <a:xfrm>
            <a:off x="0" y="2188028"/>
            <a:ext cx="12192000" cy="4249348"/>
          </a:xfrm>
          <a:pattFill prst="wdUpDiag">
            <a:fgClr>
              <a:schemeClr val="bg2"/>
            </a:fgClr>
            <a:bgClr>
              <a:schemeClr val="bg1"/>
            </a:bgClr>
          </a:pattFill>
        </p:spPr>
        <p:txBody>
          <a:bodyPr vert="horz" lIns="1080000" tIns="1800000" rIns="1080000" bIns="1080000" anchor="t" anchorCtr="0">
            <a:normAutofit/>
          </a:bodyPr>
          <a:lstStyle>
            <a:lvl1pPr algn="ctr">
              <a:defRPr sz="1200" baseline="0"/>
            </a:lvl1pPr>
          </a:lstStyle>
          <a:p>
            <a:r>
              <a:rPr lang="en-US"/>
              <a:t>Sunumun kapak görselini buraya sürükleyin veya ikona tıklayın</a:t>
            </a:r>
          </a:p>
        </p:txBody>
      </p:sp>
    </p:spTree>
    <p:extLst>
      <p:ext uri="{BB962C8B-B14F-4D97-AF65-F5344CB8AC3E}">
        <p14:creationId xmlns:p14="http://schemas.microsoft.com/office/powerpoint/2010/main" val="35148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adece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431" y="156536"/>
            <a:ext cx="9582768" cy="39359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000" b="1" i="0" kern="1200" spc="100" baseline="0" dirty="0">
                <a:solidFill>
                  <a:schemeClr val="bg1"/>
                </a:solidFill>
                <a:latin typeface="Calibri Bold" charset="0"/>
                <a:ea typeface="Calibri Bold" charset="0"/>
                <a:cs typeface="Calibri Bold" charset="0"/>
              </a:defRPr>
            </a:lvl1pPr>
          </a:lstStyle>
          <a:p>
            <a:r>
              <a:rPr lang="tr-TR" dirty="0"/>
              <a:t>LOREM IPSUM DOLOR</a:t>
            </a:r>
            <a:endParaRPr lang="en-US" dirty="0"/>
          </a:p>
        </p:txBody>
      </p:sp>
      <p:sp>
        <p:nvSpPr>
          <p:cNvPr id="3" name="Slide Number Placeholder 2"/>
          <p:cNvSpPr>
            <a:spLocks noGrp="1"/>
          </p:cNvSpPr>
          <p:nvPr>
            <p:ph type="sldNum" sz="quarter" idx="10"/>
          </p:nvPr>
        </p:nvSpPr>
        <p:spPr>
          <a:xfrm>
            <a:off x="0" y="6465125"/>
            <a:ext cx="2743200" cy="365125"/>
          </a:xfrm>
          <a:prstGeom prst="rect">
            <a:avLst/>
          </a:prstGeom>
        </p:spPr>
        <p:txBody>
          <a:bodyPr/>
          <a:lstStyle/>
          <a:p>
            <a:fld id="{847A9F79-5885-4204-A659-F1DE7785BA06}" type="slidenum">
              <a:rPr lang="en-US" smtClean="0"/>
              <a:pPr/>
              <a:t>‹#›</a:t>
            </a:fld>
            <a:endParaRPr lang="en-US" dirty="0"/>
          </a:p>
        </p:txBody>
      </p:sp>
    </p:spTree>
    <p:extLst>
      <p:ext uri="{BB962C8B-B14F-4D97-AF65-F5344CB8AC3E}">
        <p14:creationId xmlns:p14="http://schemas.microsoft.com/office/powerpoint/2010/main" val="130069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ş">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0" y="6465125"/>
            <a:ext cx="2743200" cy="365125"/>
          </a:xfrm>
          <a:prstGeom prst="rect">
            <a:avLst/>
          </a:prstGeom>
        </p:spPr>
        <p:txBody>
          <a:bodyPr/>
          <a:lstStyle/>
          <a:p>
            <a:fld id="{847A9F79-5885-4204-A659-F1DE7785BA06}" type="slidenum">
              <a:rPr lang="en-US" smtClean="0"/>
              <a:pPr/>
              <a:t>‹#›</a:t>
            </a:fld>
            <a:endParaRPr lang="en-US"/>
          </a:p>
        </p:txBody>
      </p:sp>
      <p:sp>
        <p:nvSpPr>
          <p:cNvPr id="3" name="Title 1"/>
          <p:cNvSpPr>
            <a:spLocks noGrp="1"/>
          </p:cNvSpPr>
          <p:nvPr>
            <p:ph type="title" hasCustomPrompt="1"/>
          </p:nvPr>
        </p:nvSpPr>
        <p:spPr>
          <a:xfrm>
            <a:off x="635431" y="156536"/>
            <a:ext cx="9582768" cy="39359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000" b="1" i="0" kern="1200" spc="100" baseline="0" dirty="0">
                <a:solidFill>
                  <a:schemeClr val="bg1"/>
                </a:solidFill>
                <a:latin typeface="Calibri Bold" charset="0"/>
                <a:ea typeface="Calibri Bold" charset="0"/>
                <a:cs typeface="Calibri Bold" charset="0"/>
              </a:defRPr>
            </a:lvl1pPr>
          </a:lstStyle>
          <a:p>
            <a:r>
              <a:rPr lang="tr-TR" dirty="0"/>
              <a:t>LOREM IPSUM DOLOR</a:t>
            </a:r>
            <a:endParaRPr lang="en-US" dirty="0"/>
          </a:p>
        </p:txBody>
      </p:sp>
    </p:spTree>
    <p:extLst>
      <p:ext uri="{BB962C8B-B14F-4D97-AF65-F5344CB8AC3E}">
        <p14:creationId xmlns:p14="http://schemas.microsoft.com/office/powerpoint/2010/main" val="186303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ÖLÜM BAŞLIĞI 1">
    <p:spTree>
      <p:nvGrpSpPr>
        <p:cNvPr id="1" name=""/>
        <p:cNvGrpSpPr/>
        <p:nvPr/>
      </p:nvGrpSpPr>
      <p:grpSpPr>
        <a:xfrm>
          <a:off x="0" y="0"/>
          <a:ext cx="0" cy="0"/>
          <a:chOff x="0" y="0"/>
          <a:chExt cx="0" cy="0"/>
        </a:xfrm>
      </p:grpSpPr>
      <p:sp>
        <p:nvSpPr>
          <p:cNvPr id="7" name="Picture Placeholder 2"/>
          <p:cNvSpPr>
            <a:spLocks noGrp="1"/>
          </p:cNvSpPr>
          <p:nvPr>
            <p:ph type="pic" sz="quarter" idx="10" hasCustomPrompt="1"/>
          </p:nvPr>
        </p:nvSpPr>
        <p:spPr>
          <a:xfrm>
            <a:off x="0" y="2"/>
            <a:ext cx="12192000" cy="6439983"/>
          </a:xfrm>
          <a:pattFill prst="wdUpDiag">
            <a:fgClr>
              <a:schemeClr val="tx2"/>
            </a:fgClr>
            <a:bgClr>
              <a:schemeClr val="tx1">
                <a:lumMod val="50000"/>
                <a:lumOff val="50000"/>
              </a:schemeClr>
            </a:bgClr>
          </a:pattFill>
        </p:spPr>
        <p:txBody>
          <a:bodyPr vert="horz" tIns="720000" bIns="46800" anchor="t" anchorCtr="0"/>
          <a:lstStyle>
            <a:lvl1pPr algn="ctr">
              <a:defRPr baseline="0"/>
            </a:lvl1pPr>
          </a:lstStyle>
          <a:p>
            <a:r>
              <a:rPr lang="en-US" dirty="0"/>
              <a:t>Tam </a:t>
            </a:r>
            <a:r>
              <a:rPr lang="en-US" dirty="0" err="1"/>
              <a:t>ekran</a:t>
            </a:r>
            <a:r>
              <a:rPr lang="en-US" dirty="0"/>
              <a:t> </a:t>
            </a:r>
            <a:r>
              <a:rPr lang="en-US" dirty="0" err="1"/>
              <a:t>görsel</a:t>
            </a:r>
            <a:r>
              <a:rPr lang="en-US" dirty="0"/>
              <a:t> </a:t>
            </a:r>
            <a:r>
              <a:rPr lang="en-US" dirty="0" err="1"/>
              <a:t>için</a:t>
            </a:r>
            <a:r>
              <a:rPr lang="en-US" dirty="0"/>
              <a:t> </a:t>
            </a:r>
            <a:r>
              <a:rPr lang="en-US" dirty="0" err="1"/>
              <a:t>fotoğraf</a:t>
            </a:r>
            <a:r>
              <a:rPr lang="en-US" dirty="0"/>
              <a:t> </a:t>
            </a:r>
            <a:r>
              <a:rPr lang="en-US" dirty="0" err="1"/>
              <a:t>ekleyin</a:t>
            </a:r>
            <a:endParaRPr lang="en-US" dirty="0"/>
          </a:p>
        </p:txBody>
      </p:sp>
      <p:sp>
        <p:nvSpPr>
          <p:cNvPr id="4" name="Rectangle 10"/>
          <p:cNvSpPr>
            <a:spLocks noGrp="1" noChangeArrowheads="1"/>
          </p:cNvSpPr>
          <p:nvPr>
            <p:ph type="title" hasCustomPrompt="1"/>
          </p:nvPr>
        </p:nvSpPr>
        <p:spPr>
          <a:xfrm>
            <a:off x="4105756" y="1524002"/>
            <a:ext cx="6525075" cy="3287843"/>
          </a:xfrm>
          <a:solidFill>
            <a:srgbClr val="E2231A">
              <a:alpha val="41000"/>
            </a:srgbClr>
          </a:solidFill>
        </p:spPr>
        <p:txBody>
          <a:bodyPr lIns="180000" anchor="b" anchorCtr="0">
            <a:noAutofit/>
          </a:bodyPr>
          <a:lstStyle>
            <a:lvl1pPr>
              <a:lnSpc>
                <a:spcPts val="8000"/>
              </a:lnSpc>
              <a:defRPr sz="6600" b="1" i="0" spc="0">
                <a:latin typeface="Calibri Bold" charset="0"/>
                <a:ea typeface="Calibri Bold" charset="0"/>
                <a:cs typeface="Calibri Bold" charset="0"/>
              </a:defRPr>
            </a:lvl1pPr>
          </a:lstStyle>
          <a:p>
            <a:r>
              <a:rPr lang="en-US" dirty="0"/>
              <a:t>LOREM IPSUM</a:t>
            </a:r>
          </a:p>
        </p:txBody>
      </p:sp>
      <p:sp>
        <p:nvSpPr>
          <p:cNvPr id="5" name="Text Placeholder 8"/>
          <p:cNvSpPr>
            <a:spLocks noGrp="1"/>
          </p:cNvSpPr>
          <p:nvPr>
            <p:ph type="body" idx="1" hasCustomPrompt="1"/>
          </p:nvPr>
        </p:nvSpPr>
        <p:spPr>
          <a:xfrm>
            <a:off x="4141756" y="4811843"/>
            <a:ext cx="6489075" cy="1421005"/>
          </a:xfrm>
          <a:pattFill prst="wdUpDiag">
            <a:fgClr>
              <a:schemeClr val="bg1"/>
            </a:fgClr>
            <a:bgClr>
              <a:schemeClr val="bg2"/>
            </a:bgClr>
          </a:pattFill>
        </p:spPr>
        <p:txBody>
          <a:bodyPr lIns="251999" anchor="ctr" anchorCtr="0">
            <a:normAutofit/>
          </a:bodyPr>
          <a:lstStyle>
            <a:lvl1pPr marL="0" indent="0">
              <a:buNone/>
              <a:defRPr sz="2000" b="0" i="0" baseline="0">
                <a:solidFill>
                  <a:srgbClr val="8C9192"/>
                </a:solidFill>
                <a:latin typeface="Calibri Regular" charset="0"/>
                <a:ea typeface="Calibri Regular" charset="0"/>
                <a:cs typeface="Calibri Regular" charset="0"/>
              </a:defRPr>
            </a:lvl1pPr>
          </a:lstStyle>
          <a:p>
            <a:r>
              <a:rPr lang="en-US" dirty="0"/>
              <a:t>Dolor sit </a:t>
            </a:r>
            <a:r>
              <a:rPr lang="en-US" dirty="0" err="1"/>
              <a:t>amet</a:t>
            </a:r>
            <a:endParaRPr lang="en-US" dirty="0"/>
          </a:p>
        </p:txBody>
      </p:sp>
      <p:sp>
        <p:nvSpPr>
          <p:cNvPr id="8" name="Text Placeholder 10"/>
          <p:cNvSpPr>
            <a:spLocks noGrp="1"/>
          </p:cNvSpPr>
          <p:nvPr>
            <p:ph type="body" sz="quarter" idx="52" hasCustomPrompt="1"/>
          </p:nvPr>
        </p:nvSpPr>
        <p:spPr>
          <a:xfrm>
            <a:off x="4087754" y="1523998"/>
            <a:ext cx="45719" cy="4708850"/>
          </a:xfrm>
          <a:pattFill prst="wdUpDiag">
            <a:fgClr>
              <a:srgbClr val="FF0000"/>
            </a:fgClr>
            <a:bgClr>
              <a:srgbClr val="E2231A"/>
            </a:bgClr>
          </a:pattFill>
        </p:spPr>
        <p:txBody>
          <a:bodyPr wrap="none" tIns="0" rIns="0" bIns="0"/>
          <a:lstStyle>
            <a:lvl1pPr marL="0" indent="0">
              <a:buNone/>
              <a:defRPr baseline="0"/>
            </a:lvl1pPr>
          </a:lstStyle>
          <a:p>
            <a:pPr lvl="0"/>
            <a:r>
              <a:rPr lang="en-US"/>
              <a:t> </a:t>
            </a:r>
          </a:p>
        </p:txBody>
      </p:sp>
      <p:sp>
        <p:nvSpPr>
          <p:cNvPr id="3" name="Text Placeholder 2"/>
          <p:cNvSpPr>
            <a:spLocks noGrp="1"/>
          </p:cNvSpPr>
          <p:nvPr>
            <p:ph type="body" sz="quarter" idx="53" hasCustomPrompt="1"/>
          </p:nvPr>
        </p:nvSpPr>
        <p:spPr>
          <a:xfrm>
            <a:off x="779490" y="1214205"/>
            <a:ext cx="3082372" cy="3333797"/>
          </a:xfrm>
        </p:spPr>
        <p:txBody>
          <a:bodyPr tIns="0" rIns="0" bIns="0" anchor="t" anchorCtr="0">
            <a:noAutofit/>
          </a:bodyPr>
          <a:lstStyle>
            <a:lvl1pPr marL="0" indent="0" algn="r">
              <a:buNone/>
              <a:defRPr sz="16700" b="1" i="0" spc="-150">
                <a:solidFill>
                  <a:schemeClr val="bg1"/>
                </a:solidFill>
                <a:latin typeface="Calibri Bold" charset="0"/>
                <a:ea typeface="Calibri Bold" charset="0"/>
                <a:cs typeface="Calibri Bold" charset="0"/>
              </a:defRPr>
            </a:lvl1pPr>
          </a:lstStyle>
          <a:p>
            <a:pPr lvl="0"/>
            <a:r>
              <a:rPr lang="tr-TR"/>
              <a:t>##</a:t>
            </a:r>
            <a:endParaRPr lang="en-US"/>
          </a:p>
        </p:txBody>
      </p:sp>
      <p:sp>
        <p:nvSpPr>
          <p:cNvPr id="2" name="Slide Number Placeholder 1"/>
          <p:cNvSpPr>
            <a:spLocks noGrp="1"/>
          </p:cNvSpPr>
          <p:nvPr>
            <p:ph type="sldNum" sz="quarter" idx="54"/>
          </p:nvPr>
        </p:nvSpPr>
        <p:spPr>
          <a:xfrm>
            <a:off x="0" y="6465125"/>
            <a:ext cx="2743200" cy="365125"/>
          </a:xfrm>
          <a:prstGeom prst="rect">
            <a:avLst/>
          </a:prstGeom>
        </p:spPr>
        <p:txBody>
          <a:bodyPr/>
          <a:lstStyle/>
          <a:p>
            <a:fld id="{847A9F79-5885-4204-A659-F1DE7785BA06}" type="slidenum">
              <a:rPr lang="en-US" smtClean="0"/>
              <a:pPr/>
              <a:t>‹#›</a:t>
            </a:fld>
            <a:endParaRPr lang="en-US"/>
          </a:p>
        </p:txBody>
      </p:sp>
    </p:spTree>
    <p:extLst>
      <p:ext uri="{BB962C8B-B14F-4D97-AF65-F5344CB8AC3E}">
        <p14:creationId xmlns:p14="http://schemas.microsoft.com/office/powerpoint/2010/main" val="79489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Sütun F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defTabSz="914400" rtl="0" eaLnBrk="1" latinLnBrk="0" hangingPunct="1">
              <a:lnSpc>
                <a:spcPct val="90000"/>
              </a:lnSpc>
              <a:spcBef>
                <a:spcPct val="0"/>
              </a:spcBef>
              <a:buNone/>
              <a:defRPr lang="en-US" sz="2000" b="1" i="0" kern="1200" spc="100" baseline="0" dirty="0">
                <a:solidFill>
                  <a:schemeClr val="bg1"/>
                </a:solidFill>
                <a:latin typeface="Calibri Bold" charset="0"/>
                <a:ea typeface="Calibri Bold" charset="0"/>
                <a:cs typeface="Calibri Bold" charset="0"/>
              </a:defRPr>
            </a:lvl1pPr>
          </a:lstStyle>
          <a:p>
            <a:r>
              <a:rPr lang="tr-TR" dirty="0"/>
              <a:t>LOREM IPSUM DOLOR</a:t>
            </a:r>
            <a:endParaRPr lang="en-US" dirty="0"/>
          </a:p>
        </p:txBody>
      </p:sp>
      <p:sp>
        <p:nvSpPr>
          <p:cNvPr id="14" name="Picture Placeholder 3"/>
          <p:cNvSpPr>
            <a:spLocks noGrp="1"/>
          </p:cNvSpPr>
          <p:nvPr>
            <p:ph type="pic" sz="quarter" idx="18" hasCustomPrompt="1"/>
          </p:nvPr>
        </p:nvSpPr>
        <p:spPr>
          <a:xfrm>
            <a:off x="635052" y="847788"/>
            <a:ext cx="2622499" cy="2684136"/>
          </a:xfrm>
          <a:pattFill prst="wdUpDiag">
            <a:fgClr>
              <a:schemeClr val="bg2"/>
            </a:fgClr>
            <a:bgClr>
              <a:schemeClr val="bg1"/>
            </a:bgClr>
          </a:pattFill>
        </p:spPr>
        <p:txBody>
          <a:bodyPr anchor="ctr" anchorCtr="0"/>
          <a:lstStyle>
            <a:lvl1pPr algn="ctr">
              <a:defRPr/>
            </a:lvl1pPr>
          </a:lstStyle>
          <a:p>
            <a:r>
              <a:rPr lang="en-US"/>
              <a:t> </a:t>
            </a:r>
          </a:p>
        </p:txBody>
      </p:sp>
      <p:sp>
        <p:nvSpPr>
          <p:cNvPr id="13" name="Picture Placeholder 3"/>
          <p:cNvSpPr>
            <a:spLocks noGrp="1"/>
          </p:cNvSpPr>
          <p:nvPr>
            <p:ph type="pic" sz="quarter" idx="19" hasCustomPrompt="1"/>
          </p:nvPr>
        </p:nvSpPr>
        <p:spPr>
          <a:xfrm>
            <a:off x="3396417" y="847788"/>
            <a:ext cx="2622499" cy="2684136"/>
          </a:xfrm>
          <a:pattFill prst="wdUpDiag">
            <a:fgClr>
              <a:schemeClr val="bg2"/>
            </a:fgClr>
            <a:bgClr>
              <a:schemeClr val="bg1"/>
            </a:bgClr>
          </a:pattFill>
        </p:spPr>
        <p:txBody>
          <a:bodyPr anchor="ctr" anchorCtr="0"/>
          <a:lstStyle>
            <a:lvl1pPr algn="ctr">
              <a:defRPr/>
            </a:lvl1pPr>
          </a:lstStyle>
          <a:p>
            <a:r>
              <a:rPr lang="en-US"/>
              <a:t> </a:t>
            </a:r>
          </a:p>
        </p:txBody>
      </p:sp>
      <p:sp>
        <p:nvSpPr>
          <p:cNvPr id="15" name="Picture Placeholder 3"/>
          <p:cNvSpPr>
            <a:spLocks noGrp="1"/>
          </p:cNvSpPr>
          <p:nvPr>
            <p:ph type="pic" sz="quarter" idx="20" hasCustomPrompt="1"/>
          </p:nvPr>
        </p:nvSpPr>
        <p:spPr>
          <a:xfrm>
            <a:off x="6157785" y="847788"/>
            <a:ext cx="2622499" cy="2684136"/>
          </a:xfrm>
          <a:pattFill prst="wdUpDiag">
            <a:fgClr>
              <a:schemeClr val="bg2"/>
            </a:fgClr>
            <a:bgClr>
              <a:schemeClr val="bg1"/>
            </a:bgClr>
          </a:pattFill>
        </p:spPr>
        <p:txBody>
          <a:bodyPr anchor="ctr" anchorCtr="0"/>
          <a:lstStyle>
            <a:lvl1pPr algn="ctr">
              <a:defRPr/>
            </a:lvl1pPr>
          </a:lstStyle>
          <a:p>
            <a:r>
              <a:rPr lang="en-US"/>
              <a:t> </a:t>
            </a:r>
          </a:p>
        </p:txBody>
      </p:sp>
      <p:sp>
        <p:nvSpPr>
          <p:cNvPr id="16" name="Picture Placeholder 3"/>
          <p:cNvSpPr>
            <a:spLocks noGrp="1"/>
          </p:cNvSpPr>
          <p:nvPr>
            <p:ph type="pic" sz="quarter" idx="21" hasCustomPrompt="1"/>
          </p:nvPr>
        </p:nvSpPr>
        <p:spPr>
          <a:xfrm>
            <a:off x="8931159" y="847788"/>
            <a:ext cx="2622499" cy="2684136"/>
          </a:xfrm>
          <a:pattFill prst="wdUpDiag">
            <a:fgClr>
              <a:schemeClr val="bg2"/>
            </a:fgClr>
            <a:bgClr>
              <a:schemeClr val="bg1"/>
            </a:bgClr>
          </a:pattFill>
        </p:spPr>
        <p:txBody>
          <a:bodyPr anchor="ctr" anchorCtr="0"/>
          <a:lstStyle>
            <a:lvl1pPr algn="ctr">
              <a:defRPr/>
            </a:lvl1pPr>
          </a:lstStyle>
          <a:p>
            <a:r>
              <a:rPr lang="en-US"/>
              <a:t> </a:t>
            </a:r>
          </a:p>
        </p:txBody>
      </p:sp>
      <p:sp>
        <p:nvSpPr>
          <p:cNvPr id="3" name="Slide Number Placeholder 2"/>
          <p:cNvSpPr>
            <a:spLocks noGrp="1"/>
          </p:cNvSpPr>
          <p:nvPr>
            <p:ph type="sldNum" sz="quarter" idx="22"/>
          </p:nvPr>
        </p:nvSpPr>
        <p:spPr>
          <a:xfrm>
            <a:off x="0" y="6465125"/>
            <a:ext cx="2743200" cy="365125"/>
          </a:xfrm>
          <a:prstGeom prst="rect">
            <a:avLst/>
          </a:prstGeom>
        </p:spPr>
        <p:txBody>
          <a:bodyPr/>
          <a:lstStyle/>
          <a:p>
            <a:fld id="{847A9F79-5885-4204-A659-F1DE7785BA06}" type="slidenum">
              <a:rPr lang="en-US" smtClean="0"/>
              <a:pPr/>
              <a:t>‹#›</a:t>
            </a:fld>
            <a:endParaRPr lang="en-US"/>
          </a:p>
        </p:txBody>
      </p:sp>
    </p:spTree>
    <p:extLst>
      <p:ext uri="{BB962C8B-B14F-4D97-AF65-F5344CB8AC3E}">
        <p14:creationId xmlns:p14="http://schemas.microsoft.com/office/powerpoint/2010/main" val="34020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35431" y="156536"/>
            <a:ext cx="9582768" cy="39359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000" b="1" i="0" kern="1200" spc="100" baseline="0" dirty="0">
                <a:solidFill>
                  <a:schemeClr val="bg1"/>
                </a:solidFill>
                <a:latin typeface="Calibri Bold" charset="0"/>
                <a:ea typeface="Calibri Bold" charset="0"/>
                <a:cs typeface="Calibri Bold" charset="0"/>
              </a:defRPr>
            </a:lvl1pPr>
          </a:lstStyle>
          <a:p>
            <a:r>
              <a:rPr lang="tr-TR" dirty="0"/>
              <a:t>LOREM IPSUM DOLOR</a:t>
            </a:r>
            <a:endParaRPr lang="en-US" dirty="0"/>
          </a:p>
        </p:txBody>
      </p:sp>
    </p:spTree>
    <p:extLst>
      <p:ext uri="{BB962C8B-B14F-4D97-AF65-F5344CB8AC3E}">
        <p14:creationId xmlns:p14="http://schemas.microsoft.com/office/powerpoint/2010/main" val="24164488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92067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6449556"/>
            <a:ext cx="12192000" cy="420624"/>
          </a:xfrm>
          <a:prstGeom prst="rect">
            <a:avLst/>
          </a:prstGeom>
          <a:solidFill>
            <a:srgbClr val="E22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Calibri Regular" charset="0"/>
            </a:endParaRPr>
          </a:p>
        </p:txBody>
      </p:sp>
      <p:sp>
        <p:nvSpPr>
          <p:cNvPr id="3" name="Text Placeholder 2"/>
          <p:cNvSpPr>
            <a:spLocks noGrp="1"/>
          </p:cNvSpPr>
          <p:nvPr>
            <p:ph type="body" idx="1"/>
          </p:nvPr>
        </p:nvSpPr>
        <p:spPr>
          <a:xfrm>
            <a:off x="635431" y="852409"/>
            <a:ext cx="10918555" cy="5362413"/>
          </a:xfrm>
          <a:prstGeom prst="rect">
            <a:avLst/>
          </a:prstGeom>
        </p:spPr>
        <p:txBody>
          <a:bodyPr vert="horz" lIns="0" tIns="45720" rIns="91440" bIns="45720" rtlCol="0" anchor="t" anchorCtr="0">
            <a:normAutofit/>
          </a:bodyPr>
          <a:lstStyle/>
          <a:p>
            <a:pPr lvl="0"/>
            <a:r>
              <a:rPr lang="tr-TR" dirty="0" err="1"/>
              <a:t>Click</a:t>
            </a:r>
            <a:r>
              <a:rPr lang="tr-TR" dirty="0"/>
              <a:t> </a:t>
            </a:r>
            <a:r>
              <a:rPr lang="tr-TR" dirty="0" err="1"/>
              <a:t>to</a:t>
            </a:r>
            <a:r>
              <a:rPr lang="tr-TR" dirty="0"/>
              <a:t> </a:t>
            </a:r>
            <a:r>
              <a:rPr lang="tr-TR" dirty="0" err="1"/>
              <a:t>edit</a:t>
            </a:r>
            <a:r>
              <a:rPr lang="tr-TR" dirty="0"/>
              <a:t> Master </a:t>
            </a:r>
            <a:r>
              <a:rPr lang="tr-TR" dirty="0" err="1"/>
              <a:t>text</a:t>
            </a:r>
            <a:r>
              <a:rPr lang="tr-TR" dirty="0"/>
              <a:t> </a:t>
            </a:r>
            <a:r>
              <a:rPr lang="tr-TR" dirty="0" err="1"/>
              <a:t>styles</a:t>
            </a:r>
            <a:endParaRPr lang="tr-TR" dirty="0"/>
          </a:p>
          <a:p>
            <a:pPr lvl="1"/>
            <a:r>
              <a:rPr lang="tr-TR" dirty="0"/>
              <a:t>Second </a:t>
            </a:r>
            <a:r>
              <a:rPr lang="tr-TR" dirty="0" err="1"/>
              <a:t>level</a:t>
            </a:r>
            <a:endParaRPr lang="tr-TR" dirty="0"/>
          </a:p>
          <a:p>
            <a:pPr lvl="2"/>
            <a:r>
              <a:rPr lang="tr-TR" dirty="0"/>
              <a:t>Third </a:t>
            </a:r>
            <a:r>
              <a:rPr lang="tr-TR" dirty="0" err="1"/>
              <a:t>level</a:t>
            </a:r>
            <a:endParaRPr lang="tr-TR" dirty="0"/>
          </a:p>
          <a:p>
            <a:pPr lvl="3"/>
            <a:r>
              <a:rPr lang="tr-TR" dirty="0" err="1"/>
              <a:t>Fourth</a:t>
            </a:r>
            <a:r>
              <a:rPr lang="tr-TR" dirty="0"/>
              <a:t> </a:t>
            </a:r>
            <a:r>
              <a:rPr lang="tr-TR" dirty="0" err="1"/>
              <a:t>level</a:t>
            </a:r>
            <a:endParaRPr lang="tr-TR" dirty="0"/>
          </a:p>
          <a:p>
            <a:pPr lvl="4"/>
            <a:r>
              <a:rPr lang="tr-TR" dirty="0" err="1"/>
              <a:t>Fifth</a:t>
            </a:r>
            <a:r>
              <a:rPr lang="tr-TR" dirty="0"/>
              <a:t> </a:t>
            </a:r>
            <a:r>
              <a:rPr lang="tr-TR" dirty="0" err="1"/>
              <a:t>level</a:t>
            </a:r>
            <a:endParaRPr lang="en-US" dirty="0"/>
          </a:p>
        </p:txBody>
      </p:sp>
      <p:sp>
        <p:nvSpPr>
          <p:cNvPr id="17" name="Rectangle 16"/>
          <p:cNvSpPr/>
          <p:nvPr/>
        </p:nvSpPr>
        <p:spPr>
          <a:xfrm>
            <a:off x="0" y="1"/>
            <a:ext cx="12192000" cy="633984"/>
          </a:xfrm>
          <a:prstGeom prst="rect">
            <a:avLst/>
          </a:prstGeom>
          <a:solidFill>
            <a:srgbClr val="8C9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Regular" charset="0"/>
            </a:endParaRPr>
          </a:p>
        </p:txBody>
      </p:sp>
      <p:sp>
        <p:nvSpPr>
          <p:cNvPr id="2" name="Title Placeholder 1"/>
          <p:cNvSpPr>
            <a:spLocks noGrp="1"/>
          </p:cNvSpPr>
          <p:nvPr>
            <p:ph type="title"/>
          </p:nvPr>
        </p:nvSpPr>
        <p:spPr>
          <a:xfrm>
            <a:off x="635431" y="156536"/>
            <a:ext cx="9998255" cy="393593"/>
          </a:xfrm>
          <a:prstGeom prst="rect">
            <a:avLst/>
          </a:prstGeom>
        </p:spPr>
        <p:txBody>
          <a:bodyPr vert="horz" lIns="0" tIns="0" rIns="0" bIns="0" rtlCol="0" anchor="ctr" anchorCtr="0">
            <a:normAutofit/>
          </a:bodyPr>
          <a:lstStyle/>
          <a:p>
            <a:r>
              <a:rPr lang="tr-TR" dirty="0" smtClean="0"/>
              <a:t>LOREM IPSUM DOLOR</a:t>
            </a:r>
            <a:endParaRPr lang="en-US" dirty="0"/>
          </a:p>
        </p:txBody>
      </p:sp>
      <p:sp>
        <p:nvSpPr>
          <p:cNvPr id="8" name="Rectangle 21"/>
          <p:cNvSpPr>
            <a:spLocks noChangeArrowheads="1"/>
          </p:cNvSpPr>
          <p:nvPr/>
        </p:nvSpPr>
        <p:spPr bwMode="auto">
          <a:xfrm>
            <a:off x="616767" y="6619088"/>
            <a:ext cx="3890011" cy="81561"/>
          </a:xfrm>
          <a:prstGeom prst="rect">
            <a:avLst/>
          </a:prstGeom>
          <a:noFill/>
          <a:ln w="9525">
            <a:noFill/>
            <a:miter lim="800000"/>
            <a:headEnd/>
            <a:tailEnd/>
          </a:ln>
          <a:effectLst/>
        </p:spPr>
        <p:txBody>
          <a:bodyPr wrap="square" lIns="0" tIns="0" rIns="0" bIns="0" anchor="b">
            <a:spAutoFit/>
          </a:bodyPr>
          <a:lstStyle/>
          <a:p>
            <a:r>
              <a:rPr lang="en-US" sz="530" b="0" i="0" dirty="0">
                <a:solidFill>
                  <a:schemeClr val="bg1">
                    <a:alpha val="50000"/>
                  </a:schemeClr>
                </a:solidFill>
                <a:latin typeface="Calibri Regular" charset="0"/>
                <a:ea typeface="Calibri Regular" charset="0"/>
                <a:cs typeface="Calibri Regular" charset="0"/>
              </a:rPr>
              <a:t>© </a:t>
            </a:r>
            <a:r>
              <a:rPr lang="en-US" sz="530" b="0" i="0" dirty="0" smtClean="0">
                <a:solidFill>
                  <a:schemeClr val="bg1">
                    <a:alpha val="50000"/>
                  </a:schemeClr>
                </a:solidFill>
                <a:latin typeface="Calibri Regular" charset="0"/>
                <a:ea typeface="Calibri Regular" charset="0"/>
                <a:cs typeface="Calibri Regular" charset="0"/>
              </a:rPr>
              <a:t>201</a:t>
            </a:r>
            <a:r>
              <a:rPr lang="tr-TR" sz="530" b="0" i="0" dirty="0" smtClean="0">
                <a:solidFill>
                  <a:schemeClr val="bg1">
                    <a:alpha val="50000"/>
                  </a:schemeClr>
                </a:solidFill>
                <a:latin typeface="Calibri Regular" charset="0"/>
                <a:ea typeface="Calibri Regular" charset="0"/>
                <a:cs typeface="Calibri Regular" charset="0"/>
              </a:rPr>
              <a:t>9</a:t>
            </a:r>
            <a:r>
              <a:rPr lang="en-US" sz="530" b="0" i="0" dirty="0" smtClean="0">
                <a:solidFill>
                  <a:schemeClr val="bg1">
                    <a:alpha val="50000"/>
                  </a:schemeClr>
                </a:solidFill>
                <a:latin typeface="Calibri Regular" charset="0"/>
                <a:ea typeface="Calibri Regular" charset="0"/>
                <a:cs typeface="Calibri Regular" charset="0"/>
              </a:rPr>
              <a:t> </a:t>
            </a:r>
            <a:r>
              <a:rPr lang="en-US" sz="530" b="0" i="0" dirty="0">
                <a:solidFill>
                  <a:schemeClr val="bg1">
                    <a:alpha val="50000"/>
                  </a:schemeClr>
                </a:solidFill>
                <a:latin typeface="Calibri Regular" charset="0"/>
                <a:ea typeface="Calibri Regular" charset="0"/>
                <a:cs typeface="Calibri Regular" charset="0"/>
              </a:rPr>
              <a:t>Turkish Airlines  All Rights Reserved. </a:t>
            </a:r>
          </a:p>
        </p:txBody>
      </p:sp>
      <p:grpSp>
        <p:nvGrpSpPr>
          <p:cNvPr id="11" name="Group 10"/>
          <p:cNvGrpSpPr/>
          <p:nvPr userDrawn="1"/>
        </p:nvGrpSpPr>
        <p:grpSpPr>
          <a:xfrm>
            <a:off x="10209790" y="6506811"/>
            <a:ext cx="1909333" cy="345667"/>
            <a:chOff x="10252539" y="6496949"/>
            <a:chExt cx="1909333" cy="345667"/>
          </a:xfrm>
        </p:grpSpPr>
        <p:sp>
          <p:nvSpPr>
            <p:cNvPr id="12" name="Rectangle 11"/>
            <p:cNvSpPr/>
            <p:nvPr/>
          </p:nvSpPr>
          <p:spPr>
            <a:xfrm>
              <a:off x="10252539" y="6496949"/>
              <a:ext cx="1909333" cy="345667"/>
            </a:xfrm>
            <a:prstGeom prst="rect">
              <a:avLst/>
            </a:prstGeom>
            <a:solidFill>
              <a:srgbClr val="E2231A"/>
            </a:solidFill>
            <a:ln>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2622" y="6496949"/>
              <a:ext cx="1658878" cy="287404"/>
            </a:xfrm>
            <a:prstGeom prst="rect">
              <a:avLst/>
            </a:prstGeom>
          </p:spPr>
        </p:pic>
      </p:grpSp>
    </p:spTree>
    <p:extLst>
      <p:ext uri="{BB962C8B-B14F-4D97-AF65-F5344CB8AC3E}">
        <p14:creationId xmlns:p14="http://schemas.microsoft.com/office/powerpoint/2010/main" val="176007792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hf hdr="0" ftr="0" dt="0"/>
  <p:txStyles>
    <p:titleStyle>
      <a:lvl1pPr algn="l" defTabSz="914400" rtl="0" eaLnBrk="1" latinLnBrk="0" hangingPunct="1">
        <a:lnSpc>
          <a:spcPct val="90000"/>
        </a:lnSpc>
        <a:spcBef>
          <a:spcPct val="0"/>
        </a:spcBef>
        <a:buNone/>
        <a:defRPr sz="2000" b="1" i="0" kern="1200" spc="100" baseline="0">
          <a:solidFill>
            <a:schemeClr val="bg1"/>
          </a:solidFill>
          <a:latin typeface="Calibri Bold" charset="0"/>
          <a:ea typeface="Calibri Bold" charset="0"/>
          <a:cs typeface="Calibri Bold" charset="0"/>
        </a:defRPr>
      </a:lvl1pPr>
    </p:titleStyle>
    <p:bodyStyle>
      <a:lvl1pPr marL="0" indent="0" algn="l" defTabSz="914400" rtl="0" eaLnBrk="1" latinLnBrk="0" hangingPunct="1">
        <a:lnSpc>
          <a:spcPct val="90000"/>
        </a:lnSpc>
        <a:spcBef>
          <a:spcPts val="1000"/>
        </a:spcBef>
        <a:spcAft>
          <a:spcPts val="600"/>
        </a:spcAft>
        <a:buClr>
          <a:srgbClr val="E2231A"/>
        </a:buClr>
        <a:buFont typeface="Arial"/>
        <a:buNone/>
        <a:tabLst/>
        <a:defRPr sz="2000" b="0" i="0" kern="1200">
          <a:solidFill>
            <a:schemeClr val="bg2">
              <a:lumMod val="25000"/>
            </a:schemeClr>
          </a:solidFill>
          <a:latin typeface="Calibri Regular" charset="0"/>
          <a:ea typeface="Calibri Regular" charset="0"/>
          <a:cs typeface="Calibri Regular" charset="0"/>
        </a:defRPr>
      </a:lvl1pPr>
      <a:lvl2pPr marL="314325" indent="0" algn="l" defTabSz="914400" rtl="0" eaLnBrk="1" latinLnBrk="0" hangingPunct="1">
        <a:lnSpc>
          <a:spcPct val="90000"/>
        </a:lnSpc>
        <a:spcBef>
          <a:spcPts val="500"/>
        </a:spcBef>
        <a:spcAft>
          <a:spcPts val="400"/>
        </a:spcAft>
        <a:buClr>
          <a:srgbClr val="E2231A"/>
        </a:buClr>
        <a:buFont typeface="Arial"/>
        <a:buNone/>
        <a:tabLst/>
        <a:defRPr sz="1800" b="0" i="0" kern="1200">
          <a:solidFill>
            <a:srgbClr val="8C9192"/>
          </a:solidFill>
          <a:latin typeface="Calibri Regular" charset="0"/>
          <a:ea typeface="Calibri Regular" charset="0"/>
          <a:cs typeface="Calibri Regular" charset="0"/>
        </a:defRPr>
      </a:lvl2pPr>
      <a:lvl3pPr marL="850900" indent="-136525" algn="l" defTabSz="914400" rtl="0" eaLnBrk="1" latinLnBrk="0" hangingPunct="1">
        <a:lnSpc>
          <a:spcPct val="90000"/>
        </a:lnSpc>
        <a:spcBef>
          <a:spcPts val="500"/>
        </a:spcBef>
        <a:buClr>
          <a:srgbClr val="E2231A"/>
        </a:buClr>
        <a:buFont typeface="Arial"/>
        <a:buChar char="•"/>
        <a:tabLst/>
        <a:defRPr sz="1400" b="0" i="0" kern="1200">
          <a:solidFill>
            <a:schemeClr val="bg2">
              <a:lumMod val="25000"/>
            </a:schemeClr>
          </a:solidFill>
          <a:latin typeface="Calibri Regular" charset="0"/>
          <a:ea typeface="Calibri Regular" charset="0"/>
          <a:cs typeface="Calibri Regular"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Calibri Regular" charset="0"/>
          <a:ea typeface="Calibri Regular" charset="0"/>
          <a:cs typeface="Calibri Regular"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Calibri Regular" charset="0"/>
          <a:ea typeface="Calibri Regular" charset="0"/>
          <a:cs typeface="Calibri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93">
          <p15:clr>
            <a:srgbClr val="F26B43"/>
          </p15:clr>
        </p15:guide>
        <p15:guide id="4" pos="72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www.youtube.com/watch?v=b4rlsjTb8M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6.wdp"/><Relationship Id="rId18" Type="http://schemas.openxmlformats.org/officeDocument/2006/relationships/image" Target="../media/image37.png"/><Relationship Id="rId26" Type="http://schemas.openxmlformats.org/officeDocument/2006/relationships/image" Target="../media/image42.png"/><Relationship Id="rId3" Type="http://schemas.openxmlformats.org/officeDocument/2006/relationships/image" Target="../media/image29.png"/><Relationship Id="rId21" Type="http://schemas.microsoft.com/office/2007/relationships/hdphoto" Target="../media/hdphoto9.wdp"/><Relationship Id="rId7" Type="http://schemas.microsoft.com/office/2007/relationships/hdphoto" Target="../media/hdphoto3.wdp"/><Relationship Id="rId12" Type="http://schemas.openxmlformats.org/officeDocument/2006/relationships/image" Target="../media/image34.png"/><Relationship Id="rId17" Type="http://schemas.microsoft.com/office/2007/relationships/hdphoto" Target="../media/hdphoto8.wdp"/><Relationship Id="rId25" Type="http://schemas.microsoft.com/office/2007/relationships/hdphoto" Target="../media/hdphoto11.wdp"/><Relationship Id="rId2" Type="http://schemas.openxmlformats.org/officeDocument/2006/relationships/notesSlide" Target="../notesSlides/notesSlide12.xml"/><Relationship Id="rId16" Type="http://schemas.openxmlformats.org/officeDocument/2006/relationships/image" Target="../media/image36.png"/><Relationship Id="rId20" Type="http://schemas.openxmlformats.org/officeDocument/2006/relationships/image" Target="../media/image39.png"/><Relationship Id="rId29"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5.wdp"/><Relationship Id="rId24" Type="http://schemas.openxmlformats.org/officeDocument/2006/relationships/image" Target="../media/image41.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43.png"/><Relationship Id="rId10" Type="http://schemas.openxmlformats.org/officeDocument/2006/relationships/image" Target="../media/image33.png"/><Relationship Id="rId19" Type="http://schemas.openxmlformats.org/officeDocument/2006/relationships/image" Target="../media/image38.png"/><Relationship Id="rId31" Type="http://schemas.microsoft.com/office/2007/relationships/hdphoto" Target="../media/hdphoto14.wdp"/><Relationship Id="rId4" Type="http://schemas.openxmlformats.org/officeDocument/2006/relationships/image" Target="../media/image30.png"/><Relationship Id="rId9" Type="http://schemas.microsoft.com/office/2007/relationships/hdphoto" Target="../media/hdphoto4.wdp"/><Relationship Id="rId14" Type="http://schemas.openxmlformats.org/officeDocument/2006/relationships/image" Target="../media/image35.png"/><Relationship Id="rId22" Type="http://schemas.openxmlformats.org/officeDocument/2006/relationships/image" Target="../media/image40.png"/><Relationship Id="rId27" Type="http://schemas.microsoft.com/office/2007/relationships/hdphoto" Target="../media/hdphoto12.wdp"/><Relationship Id="rId30"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5.png"/><Relationship Id="rId7" Type="http://schemas.microsoft.com/office/2007/relationships/hdphoto" Target="../media/hdphoto15.wdp"/><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8.png"/><Relationship Id="rId4" Type="http://schemas.openxmlformats.org/officeDocument/2006/relationships/image" Target="../media/image32.png"/><Relationship Id="rId9"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chart" Target="../charts/char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2.jpeg"/><Relationship Id="rId4" Type="http://schemas.microsoft.com/office/2007/relationships/hdphoto" Target="../media/hdphoto17.wdp"/></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jpeg"/><Relationship Id="rId7" Type="http://schemas.microsoft.com/office/2007/relationships/hdphoto" Target="../media/hdphoto19.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18.wd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68.png"/><Relationship Id="rId4" Type="http://schemas.microsoft.com/office/2007/relationships/hdphoto" Target="../media/hdphoto20.wdp"/><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76.png"/><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1.jpeg"/><Relationship Id="rId4" Type="http://schemas.microsoft.com/office/2007/relationships/hdphoto" Target="../media/hdphoto17.wdp"/></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98.jpeg"/><Relationship Id="rId4" Type="http://schemas.microsoft.com/office/2007/relationships/hdphoto" Target="../media/hdphoto17.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Mxsic8tDQAhXLbRQKHeOLAp4QjRwIBw&amp;url=http://www.livestrong.com/blog/are-eggs-good-for-your-health/&amp;psig=AFQjCNGjyOu4WqrDLvkcHFzDJxLsl3K8Lg&amp;ust=1480609434215519"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6774" b="26774"/>
          <a:stretch>
            <a:fillRect/>
          </a:stretch>
        </p:blipFill>
        <p:spPr>
          <a:xfrm>
            <a:off x="0" y="2007137"/>
            <a:ext cx="12192000" cy="4451230"/>
          </a:xfrm>
        </p:spPr>
      </p:pic>
      <p:sp>
        <p:nvSpPr>
          <p:cNvPr id="2" name="TextBox 1"/>
          <p:cNvSpPr txBox="1"/>
          <p:nvPr/>
        </p:nvSpPr>
        <p:spPr>
          <a:xfrm>
            <a:off x="0" y="1644351"/>
            <a:ext cx="2501660" cy="400110"/>
          </a:xfrm>
          <a:prstGeom prst="rect">
            <a:avLst/>
          </a:prstGeom>
          <a:noFill/>
        </p:spPr>
        <p:txBody>
          <a:bodyPr wrap="square" rtlCol="0">
            <a:spAutoFit/>
          </a:bodyPr>
          <a:lstStyle/>
          <a:p>
            <a:r>
              <a:rPr lang="tr-TR" sz="2000" b="1" dirty="0" smtClean="0">
                <a:solidFill>
                  <a:schemeClr val="bg1"/>
                </a:solidFill>
              </a:rPr>
              <a:t>TK FRESH </a:t>
            </a:r>
            <a:endParaRPr lang="en-US" sz="2000" b="1" dirty="0">
              <a:solidFill>
                <a:schemeClr val="bg1"/>
              </a:solidFill>
            </a:endParaRPr>
          </a:p>
        </p:txBody>
      </p:sp>
      <p:sp>
        <p:nvSpPr>
          <p:cNvPr id="3" name="TextBox 2"/>
          <p:cNvSpPr txBox="1"/>
          <p:nvPr/>
        </p:nvSpPr>
        <p:spPr>
          <a:xfrm>
            <a:off x="10412083" y="6089035"/>
            <a:ext cx="1779917" cy="369332"/>
          </a:xfrm>
          <a:prstGeom prst="rect">
            <a:avLst/>
          </a:prstGeom>
          <a:noFill/>
        </p:spPr>
        <p:txBody>
          <a:bodyPr wrap="square" rtlCol="0">
            <a:spAutoFit/>
          </a:bodyPr>
          <a:lstStyle/>
          <a:p>
            <a:r>
              <a:rPr lang="tr-TR" dirty="0" smtClean="0">
                <a:hlinkClick r:id="rId4"/>
              </a:rPr>
              <a:t>Commercial Film</a:t>
            </a:r>
            <a:endParaRPr lang="tr-TR" dirty="0" smtClean="0"/>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98238"/>
                    </a14:imgEffect>
                    <a14:imgEffect>
                      <a14:saturation sat="99000"/>
                    </a14:imgEffect>
                    <a14:imgEffect>
                      <a14:brightnessContrast bright="11000" contrast="-5000"/>
                    </a14:imgEffect>
                  </a14:imgLayer>
                </a14:imgProps>
              </a:ext>
            </a:extLst>
          </a:blip>
          <a:stretch>
            <a:fillRect/>
          </a:stretch>
        </p:blipFill>
        <p:spPr>
          <a:xfrm>
            <a:off x="-158620" y="1127589"/>
            <a:ext cx="1475533" cy="1033523"/>
          </a:xfrm>
          <a:prstGeom prst="rect">
            <a:avLst/>
          </a:prstGeom>
          <a:effectLst/>
        </p:spPr>
      </p:pic>
    </p:spTree>
    <p:extLst>
      <p:ext uri="{BB962C8B-B14F-4D97-AF65-F5344CB8AC3E}">
        <p14:creationId xmlns:p14="http://schemas.microsoft.com/office/powerpoint/2010/main" val="190864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8498"/>
            <a:ext cx="12192000" cy="5901432"/>
          </a:xfrm>
          <a:prstGeom prst="rect">
            <a:avLst/>
          </a:prstGeom>
        </p:spPr>
      </p:pic>
      <p:sp>
        <p:nvSpPr>
          <p:cNvPr id="2" name="Title 1"/>
          <p:cNvSpPr>
            <a:spLocks noGrp="1"/>
          </p:cNvSpPr>
          <p:nvPr>
            <p:ph type="title"/>
          </p:nvPr>
        </p:nvSpPr>
        <p:spPr>
          <a:xfrm>
            <a:off x="84925" y="106602"/>
            <a:ext cx="9998255" cy="393593"/>
          </a:xfrm>
        </p:spPr>
        <p:txBody>
          <a:bodyPr anchor="ctr">
            <a:normAutofit/>
          </a:bodyPr>
          <a:lstStyle/>
          <a:p>
            <a:r>
              <a:rPr lang="tr-TR" sz="2400" dirty="0"/>
              <a:t>Turkish</a:t>
            </a:r>
            <a:r>
              <a:rPr lang="tr-TR" dirty="0"/>
              <a:t> </a:t>
            </a:r>
            <a:r>
              <a:rPr lang="tr-TR" sz="2400" dirty="0"/>
              <a:t>Airlines</a:t>
            </a:r>
            <a:r>
              <a:rPr lang="tr-TR" dirty="0"/>
              <a:t> </a:t>
            </a:r>
            <a:r>
              <a:rPr lang="tr-TR" sz="2400" dirty="0"/>
              <a:t>Passenger</a:t>
            </a:r>
            <a:r>
              <a:rPr lang="tr-TR" dirty="0"/>
              <a:t> </a:t>
            </a:r>
            <a:r>
              <a:rPr lang="tr-TR" sz="2400" dirty="0"/>
              <a:t>Aircraft</a:t>
            </a:r>
            <a:r>
              <a:rPr lang="tr-TR" dirty="0"/>
              <a:t> </a:t>
            </a:r>
            <a:r>
              <a:rPr lang="tr-TR" sz="2400" dirty="0"/>
              <a:t>Network</a:t>
            </a:r>
            <a:endParaRPr lang="en-US" sz="2400" dirty="0"/>
          </a:p>
        </p:txBody>
      </p:sp>
      <p:sp>
        <p:nvSpPr>
          <p:cNvPr id="30" name="Oval 29"/>
          <p:cNvSpPr/>
          <p:nvPr/>
        </p:nvSpPr>
        <p:spPr>
          <a:xfrm>
            <a:off x="6143003" y="2760693"/>
            <a:ext cx="529429" cy="516898"/>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prstClr val="white"/>
                </a:solidFill>
                <a:effectLst/>
                <a:uLnTx/>
                <a:uFillTx/>
                <a:latin typeface="Calibri"/>
                <a:ea typeface="+mn-ea"/>
                <a:cs typeface="+mn-cs"/>
              </a:rPr>
              <a:t>6</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30"/>
          <p:cNvSpPr/>
          <p:nvPr/>
        </p:nvSpPr>
        <p:spPr>
          <a:xfrm>
            <a:off x="6097360" y="2718206"/>
            <a:ext cx="620711" cy="589283"/>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58</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6186272" y="2796601"/>
            <a:ext cx="509433" cy="493082"/>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prstClr val="white"/>
                </a:solidFill>
                <a:effectLst/>
                <a:uLnTx/>
                <a:uFillTx/>
                <a:latin typeface="Calibri"/>
                <a:ea typeface="+mn-ea"/>
                <a:cs typeface="+mn-cs"/>
              </a:rPr>
              <a:t>37</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3" name="TextBox 32"/>
          <p:cNvSpPr txBox="1"/>
          <p:nvPr/>
        </p:nvSpPr>
        <p:spPr>
          <a:xfrm>
            <a:off x="5732434" y="4170095"/>
            <a:ext cx="8211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AFRICA</a:t>
            </a:r>
            <a:endParaRPr kumimoji="0" lang="en-US" sz="1350" b="1" i="0" u="none" strike="noStrike" kern="1200" cap="none" spc="0" normalizeH="0" baseline="0" noProof="0" dirty="0">
              <a:ln>
                <a:noFill/>
              </a:ln>
              <a:solidFill>
                <a:schemeClr val="bg1"/>
              </a:solidFill>
              <a:effectLst/>
              <a:uLnTx/>
              <a:uFillTx/>
              <a:latin typeface="Calibri"/>
              <a:ea typeface="+mn-ea"/>
              <a:cs typeface="+mn-cs"/>
            </a:endParaRPr>
          </a:p>
        </p:txBody>
      </p:sp>
      <p:sp>
        <p:nvSpPr>
          <p:cNvPr id="34" name="TextBox 33"/>
          <p:cNvSpPr txBox="1"/>
          <p:nvPr/>
        </p:nvSpPr>
        <p:spPr>
          <a:xfrm>
            <a:off x="8318032" y="3318000"/>
            <a:ext cx="82675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FAR EAST</a:t>
            </a:r>
            <a:endParaRPr kumimoji="0" lang="en-US" sz="1350" b="1" i="0" u="none" strike="noStrike" kern="1200" cap="none" spc="0" normalizeH="0" baseline="0" noProof="0" dirty="0">
              <a:ln>
                <a:noFill/>
              </a:ln>
              <a:solidFill>
                <a:schemeClr val="bg1"/>
              </a:solidFill>
              <a:effectLst/>
              <a:uLnTx/>
              <a:uFillTx/>
              <a:latin typeface="Calibri"/>
              <a:ea typeface="+mn-ea"/>
              <a:cs typeface="+mn-cs"/>
            </a:endParaRPr>
          </a:p>
        </p:txBody>
      </p:sp>
      <p:sp>
        <p:nvSpPr>
          <p:cNvPr id="35" name="TextBox 34"/>
          <p:cNvSpPr txBox="1"/>
          <p:nvPr/>
        </p:nvSpPr>
        <p:spPr>
          <a:xfrm>
            <a:off x="3780216" y="4579829"/>
            <a:ext cx="102151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SOUTH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AMERICA</a:t>
            </a:r>
            <a:endParaRPr kumimoji="0" lang="en-US" sz="1350" b="1" i="0" u="none" strike="noStrike" kern="1200" cap="none" spc="0" normalizeH="0" baseline="0" noProof="0" dirty="0">
              <a:ln>
                <a:noFill/>
              </a:ln>
              <a:solidFill>
                <a:schemeClr val="bg1"/>
              </a:solidFill>
              <a:effectLst/>
              <a:uLnTx/>
              <a:uFillTx/>
              <a:latin typeface="Calibri"/>
              <a:ea typeface="+mn-ea"/>
              <a:cs typeface="+mn-cs"/>
            </a:endParaRPr>
          </a:p>
        </p:txBody>
      </p:sp>
      <p:sp>
        <p:nvSpPr>
          <p:cNvPr id="36" name="Oval 35"/>
          <p:cNvSpPr/>
          <p:nvPr/>
        </p:nvSpPr>
        <p:spPr>
          <a:xfrm>
            <a:off x="6164622" y="2742445"/>
            <a:ext cx="529428" cy="553393"/>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prstClr val="white"/>
                </a:solidFill>
                <a:effectLst/>
                <a:uLnTx/>
                <a:uFillTx/>
                <a:latin typeface="Calibri"/>
                <a:ea typeface="+mn-ea"/>
                <a:cs typeface="+mn-cs"/>
              </a:rPr>
              <a:t>13</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 36"/>
          <p:cNvSpPr/>
          <p:nvPr/>
        </p:nvSpPr>
        <p:spPr>
          <a:xfrm>
            <a:off x="6021795" y="2637059"/>
            <a:ext cx="771840" cy="750213"/>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white"/>
                </a:solidFill>
                <a:effectLst/>
                <a:uLnTx/>
                <a:uFillTx/>
                <a:latin typeface="Calibri"/>
                <a:ea typeface="+mn-ea"/>
                <a:cs typeface="+mn-cs"/>
              </a:rPr>
              <a:t>114</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Oval 37"/>
          <p:cNvSpPr/>
          <p:nvPr/>
        </p:nvSpPr>
        <p:spPr>
          <a:xfrm>
            <a:off x="6202664" y="2638423"/>
            <a:ext cx="542269" cy="536348"/>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52</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 38"/>
          <p:cNvSpPr/>
          <p:nvPr/>
        </p:nvSpPr>
        <p:spPr>
          <a:xfrm>
            <a:off x="6171909" y="2803800"/>
            <a:ext cx="546162" cy="514200"/>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35</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extBox 42"/>
          <p:cNvSpPr txBox="1"/>
          <p:nvPr/>
        </p:nvSpPr>
        <p:spPr>
          <a:xfrm>
            <a:off x="7021630" y="3227663"/>
            <a:ext cx="936117"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MESA</a:t>
            </a:r>
            <a:endParaRPr kumimoji="0" lang="en-US" sz="1350" b="1" i="0" u="none" strike="noStrike" kern="1200" cap="none" spc="0" normalizeH="0" baseline="0" noProof="0" dirty="0">
              <a:ln>
                <a:noFill/>
              </a:ln>
              <a:solidFill>
                <a:schemeClr val="bg1"/>
              </a:solidFill>
              <a:effectLst/>
              <a:uLnTx/>
              <a:uFillTx/>
              <a:latin typeface="Calibri"/>
              <a:ea typeface="+mn-ea"/>
              <a:cs typeface="+mn-cs"/>
            </a:endParaRPr>
          </a:p>
        </p:txBody>
      </p:sp>
      <p:pic>
        <p:nvPicPr>
          <p:cNvPr id="23" name="Resim 1"/>
          <p:cNvPicPr>
            <a:picLocks noChangeAspect="1"/>
          </p:cNvPicPr>
          <p:nvPr/>
        </p:nvPicPr>
        <p:blipFill rotWithShape="1">
          <a:blip r:embed="rId4" cstate="print">
            <a:extLst>
              <a:ext uri="{28A0092B-C50C-407E-A947-70E740481C1C}">
                <a14:useLocalDpi xmlns:a14="http://schemas.microsoft.com/office/drawing/2010/main" val="0"/>
              </a:ext>
            </a:extLst>
          </a:blip>
          <a:srcRect l="7987" t="63015" r="52534" b="26545"/>
          <a:stretch/>
        </p:blipFill>
        <p:spPr>
          <a:xfrm rot="20590764">
            <a:off x="-884531" y="4803177"/>
            <a:ext cx="4112160" cy="964516"/>
          </a:xfrm>
          <a:prstGeom prst="rect">
            <a:avLst/>
          </a:prstGeom>
        </p:spPr>
      </p:pic>
      <p:sp>
        <p:nvSpPr>
          <p:cNvPr id="20" name="TextBox 19"/>
          <p:cNvSpPr txBox="1"/>
          <p:nvPr/>
        </p:nvSpPr>
        <p:spPr>
          <a:xfrm>
            <a:off x="5715199" y="2279893"/>
            <a:ext cx="130643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EUROPE</a:t>
            </a:r>
            <a:endParaRPr kumimoji="0" lang="en-US" sz="1350" b="1" i="0" u="none" strike="noStrike" kern="1200" cap="none" spc="0" normalizeH="0" baseline="0" noProof="0" dirty="0">
              <a:ln>
                <a:noFill/>
              </a:ln>
              <a:solidFill>
                <a:schemeClr val="bg1"/>
              </a:solidFill>
              <a:effectLst/>
              <a:uLnTx/>
              <a:uFillTx/>
              <a:latin typeface="Calibri"/>
              <a:ea typeface="+mn-ea"/>
              <a:cs typeface="+mn-cs"/>
            </a:endParaRPr>
          </a:p>
        </p:txBody>
      </p:sp>
      <p:sp>
        <p:nvSpPr>
          <p:cNvPr id="21" name="TextBox 20"/>
          <p:cNvSpPr txBox="1"/>
          <p:nvPr/>
        </p:nvSpPr>
        <p:spPr>
          <a:xfrm>
            <a:off x="2650462" y="4833744"/>
            <a:ext cx="88404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350" b="1" noProof="0" dirty="0" smtClean="0">
                <a:solidFill>
                  <a:schemeClr val="bg1"/>
                </a:solidFill>
                <a:latin typeface="Calibri"/>
              </a:rPr>
              <a:t>SOUTH AMERICA</a:t>
            </a:r>
            <a:endParaRPr kumimoji="0" lang="en-US" sz="1350" b="1" i="0" u="none" strike="noStrike" kern="1200" cap="none" spc="0" normalizeH="0" baseline="0" noProof="0" dirty="0">
              <a:ln>
                <a:noFill/>
              </a:ln>
              <a:solidFill>
                <a:schemeClr val="bg1"/>
              </a:solidFill>
              <a:effectLst/>
              <a:uLnTx/>
              <a:uFillTx/>
              <a:latin typeface="Calibri"/>
            </a:endParaRPr>
          </a:p>
        </p:txBody>
      </p:sp>
      <p:sp>
        <p:nvSpPr>
          <p:cNvPr id="22" name="TextBox 21"/>
          <p:cNvSpPr txBox="1"/>
          <p:nvPr/>
        </p:nvSpPr>
        <p:spPr>
          <a:xfrm>
            <a:off x="978686" y="2100268"/>
            <a:ext cx="102151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NORTH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schemeClr val="bg1"/>
                </a:solidFill>
                <a:effectLst/>
                <a:uLnTx/>
                <a:uFillTx/>
                <a:latin typeface="Calibri"/>
                <a:ea typeface="+mn-ea"/>
                <a:cs typeface="+mn-cs"/>
              </a:rPr>
              <a:t>AMERICA</a:t>
            </a:r>
            <a:endParaRPr kumimoji="0" lang="en-US" sz="1350" b="1" i="0" u="none" strike="noStrike" kern="1200" cap="none" spc="0" normalizeH="0" baseline="0" noProof="0" dirty="0">
              <a:ln>
                <a:noFill/>
              </a:ln>
              <a:solidFill>
                <a:schemeClr val="bg1"/>
              </a:solidFill>
              <a:effectLst/>
              <a:uLnTx/>
              <a:uFillTx/>
              <a:latin typeface="Calibri"/>
              <a:ea typeface="+mn-ea"/>
              <a:cs typeface="+mn-cs"/>
            </a:endParaRPr>
          </a:p>
        </p:txBody>
      </p:sp>
      <p:sp>
        <p:nvSpPr>
          <p:cNvPr id="27" name="Text Placeholder 8"/>
          <p:cNvSpPr txBox="1">
            <a:spLocks/>
          </p:cNvSpPr>
          <p:nvPr/>
        </p:nvSpPr>
        <p:spPr>
          <a:xfrm>
            <a:off x="9389820" y="5586509"/>
            <a:ext cx="2671948" cy="384494"/>
          </a:xfrm>
          <a:prstGeom prst="rect">
            <a:avLst/>
          </a:prstGeom>
          <a:pattFill prst="wdUpDiag">
            <a:fgClr>
              <a:srgbClr val="C00000"/>
            </a:fgClr>
            <a:bgClr>
              <a:srgbClr val="E2231A"/>
            </a:bgClr>
          </a:pattFill>
        </p:spPr>
        <p:txBody>
          <a:bodyPr lIns="180000" tIns="180000" rIns="180000" bIns="180000" anchor="ctr" anchorCtr="0">
            <a:noAutofit/>
          </a:bodyPr>
          <a:lstStyle>
            <a:lvl1pPr marL="228600" indent="-228600" algn="l" defTabSz="914400" rtl="0" eaLnBrk="1" latinLnBrk="0" hangingPunct="1">
              <a:lnSpc>
                <a:spcPct val="110000"/>
              </a:lnSpc>
              <a:spcBef>
                <a:spcPts val="1000"/>
              </a:spcBef>
              <a:spcAft>
                <a:spcPts val="600"/>
              </a:spcAft>
              <a:buClr>
                <a:srgbClr val="E2231A"/>
              </a:buClr>
              <a:buFont typeface="Arial"/>
              <a:buChar char="•"/>
              <a:defRPr sz="2000" b="0" i="0" kern="1200">
                <a:solidFill>
                  <a:schemeClr val="bg2">
                    <a:lumMod val="25000"/>
                  </a:schemeClr>
                </a:solidFill>
                <a:latin typeface="Gotham Narrow Book" charset="0"/>
                <a:ea typeface="Gotham Narrow Book" charset="0"/>
                <a:cs typeface="Gotham Narrow Book" charset="0"/>
              </a:defRPr>
            </a:lvl1pPr>
            <a:lvl2pPr marL="685800" indent="-228600" algn="l" defTabSz="914400" rtl="0" eaLnBrk="1" latinLnBrk="0" hangingPunct="1">
              <a:lnSpc>
                <a:spcPct val="90000"/>
              </a:lnSpc>
              <a:spcBef>
                <a:spcPts val="500"/>
              </a:spcBef>
              <a:spcAft>
                <a:spcPts val="400"/>
              </a:spcAft>
              <a:buClr>
                <a:srgbClr val="E2231A"/>
              </a:buClr>
              <a:buFont typeface="Arial"/>
              <a:buChar char="•"/>
              <a:defRPr sz="1800" b="0" i="0" kern="1200">
                <a:solidFill>
                  <a:srgbClr val="8C9192"/>
                </a:solidFill>
                <a:latin typeface="Gotham Narrow Book" charset="0"/>
                <a:ea typeface="Gotham Narrow Book" charset="0"/>
                <a:cs typeface="Gotham Narrow Book" charset="0"/>
              </a:defRPr>
            </a:lvl2pPr>
            <a:lvl3pPr marL="1143000" indent="-228600" algn="l" defTabSz="914400" rtl="0" eaLnBrk="1" latinLnBrk="0" hangingPunct="1">
              <a:lnSpc>
                <a:spcPct val="90000"/>
              </a:lnSpc>
              <a:spcBef>
                <a:spcPts val="500"/>
              </a:spcBef>
              <a:buClr>
                <a:srgbClr val="E2231A"/>
              </a:buClr>
              <a:buFont typeface="Arial"/>
              <a:buChar char="•"/>
              <a:defRPr sz="1400" b="0" i="0" kern="1200">
                <a:solidFill>
                  <a:schemeClr val="bg2">
                    <a:lumMod val="25000"/>
                  </a:schemeClr>
                </a:solidFill>
                <a:latin typeface="Gotham Narrow Book" charset="0"/>
                <a:ea typeface="Gotham Narrow Book" charset="0"/>
                <a:cs typeface="Gotham Narrow Book"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tr-TR" sz="1200" dirty="0" smtClean="0">
                <a:solidFill>
                  <a:schemeClr val="bg1"/>
                </a:solidFill>
                <a:latin typeface="Calibri Regular" charset="0"/>
                <a:ea typeface="Calibri Regular" charset="0"/>
                <a:cs typeface="Calibri Regular" charset="0"/>
              </a:rPr>
              <a:t>Pax Fleet (WB)	: 94</a:t>
            </a:r>
          </a:p>
        </p:txBody>
      </p:sp>
      <p:sp>
        <p:nvSpPr>
          <p:cNvPr id="28" name="Text Placeholder 8"/>
          <p:cNvSpPr txBox="1">
            <a:spLocks/>
          </p:cNvSpPr>
          <p:nvPr/>
        </p:nvSpPr>
        <p:spPr>
          <a:xfrm>
            <a:off x="9389820" y="5998308"/>
            <a:ext cx="2671948" cy="384494"/>
          </a:xfrm>
          <a:prstGeom prst="rect">
            <a:avLst/>
          </a:prstGeom>
          <a:pattFill prst="wdUpDiag">
            <a:fgClr>
              <a:srgbClr val="C00000"/>
            </a:fgClr>
            <a:bgClr>
              <a:srgbClr val="E2231A"/>
            </a:bgClr>
          </a:pattFill>
        </p:spPr>
        <p:txBody>
          <a:bodyPr lIns="180000" tIns="180000" rIns="180000" bIns="180000" anchor="ctr" anchorCtr="0">
            <a:noAutofit/>
          </a:bodyPr>
          <a:lstStyle>
            <a:lvl1pPr marL="228600" indent="-228600" algn="l" defTabSz="914400" rtl="0" eaLnBrk="1" latinLnBrk="0" hangingPunct="1">
              <a:lnSpc>
                <a:spcPct val="110000"/>
              </a:lnSpc>
              <a:spcBef>
                <a:spcPts val="1000"/>
              </a:spcBef>
              <a:spcAft>
                <a:spcPts val="600"/>
              </a:spcAft>
              <a:buClr>
                <a:srgbClr val="E2231A"/>
              </a:buClr>
              <a:buFont typeface="Arial"/>
              <a:buChar char="•"/>
              <a:defRPr sz="2000" b="0" i="0" kern="1200">
                <a:solidFill>
                  <a:schemeClr val="bg2">
                    <a:lumMod val="25000"/>
                  </a:schemeClr>
                </a:solidFill>
                <a:latin typeface="Gotham Narrow Book" charset="0"/>
                <a:ea typeface="Gotham Narrow Book" charset="0"/>
                <a:cs typeface="Gotham Narrow Book" charset="0"/>
              </a:defRPr>
            </a:lvl1pPr>
            <a:lvl2pPr marL="685800" indent="-228600" algn="l" defTabSz="914400" rtl="0" eaLnBrk="1" latinLnBrk="0" hangingPunct="1">
              <a:lnSpc>
                <a:spcPct val="90000"/>
              </a:lnSpc>
              <a:spcBef>
                <a:spcPts val="500"/>
              </a:spcBef>
              <a:spcAft>
                <a:spcPts val="400"/>
              </a:spcAft>
              <a:buClr>
                <a:srgbClr val="E2231A"/>
              </a:buClr>
              <a:buFont typeface="Arial"/>
              <a:buChar char="•"/>
              <a:defRPr sz="1800" b="0" i="0" kern="1200">
                <a:solidFill>
                  <a:srgbClr val="8C9192"/>
                </a:solidFill>
                <a:latin typeface="Gotham Narrow Book" charset="0"/>
                <a:ea typeface="Gotham Narrow Book" charset="0"/>
                <a:cs typeface="Gotham Narrow Book" charset="0"/>
              </a:defRPr>
            </a:lvl2pPr>
            <a:lvl3pPr marL="1143000" indent="-228600" algn="l" defTabSz="914400" rtl="0" eaLnBrk="1" latinLnBrk="0" hangingPunct="1">
              <a:lnSpc>
                <a:spcPct val="90000"/>
              </a:lnSpc>
              <a:spcBef>
                <a:spcPts val="500"/>
              </a:spcBef>
              <a:buClr>
                <a:srgbClr val="E2231A"/>
              </a:buClr>
              <a:buFont typeface="Arial"/>
              <a:buChar char="•"/>
              <a:defRPr sz="1400" b="0" i="0" kern="1200">
                <a:solidFill>
                  <a:schemeClr val="bg2">
                    <a:lumMod val="25000"/>
                  </a:schemeClr>
                </a:solidFill>
                <a:latin typeface="Gotham Narrow Book" charset="0"/>
                <a:ea typeface="Gotham Narrow Book" charset="0"/>
                <a:cs typeface="Gotham Narrow Book"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tr-TR" sz="1200" dirty="0" smtClean="0">
                <a:solidFill>
                  <a:schemeClr val="bg1"/>
                </a:solidFill>
                <a:latin typeface="Calibri Regular" charset="0"/>
                <a:ea typeface="Calibri Regular" charset="0"/>
                <a:cs typeface="Calibri Regular" charset="0"/>
              </a:rPr>
              <a:t>Pax Fleet (NB)	</a:t>
            </a:r>
            <a:r>
              <a:rPr lang="en-US" sz="1200" dirty="0" smtClean="0">
                <a:solidFill>
                  <a:schemeClr val="bg1"/>
                </a:solidFill>
                <a:latin typeface="Calibri Regular" charset="0"/>
                <a:ea typeface="Calibri Regular" charset="0"/>
                <a:cs typeface="Calibri Regular" charset="0"/>
              </a:rPr>
              <a:t>: </a:t>
            </a:r>
            <a:r>
              <a:rPr lang="tr-TR" sz="1200" dirty="0" smtClean="0">
                <a:solidFill>
                  <a:schemeClr val="bg1"/>
                </a:solidFill>
                <a:latin typeface="Calibri Regular" charset="0"/>
                <a:ea typeface="Calibri Regular" charset="0"/>
                <a:cs typeface="Calibri Regular" charset="0"/>
              </a:rPr>
              <a:t>203</a:t>
            </a:r>
            <a:endParaRPr lang="en-US" sz="1200" dirty="0"/>
          </a:p>
        </p:txBody>
      </p:sp>
      <p:sp>
        <p:nvSpPr>
          <p:cNvPr id="218" name="Rounded Rectangle 217"/>
          <p:cNvSpPr/>
          <p:nvPr/>
        </p:nvSpPr>
        <p:spPr>
          <a:xfrm>
            <a:off x="-238539" y="4683520"/>
            <a:ext cx="2690339" cy="1553885"/>
          </a:xfrm>
          <a:prstGeom prst="roundRect">
            <a:avLst/>
          </a:prstGeom>
          <a:solidFill>
            <a:schemeClr val="bg2">
              <a:alpha val="9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19" name="Table 218"/>
          <p:cNvGraphicFramePr>
            <a:graphicFrameLocks noGrp="1"/>
          </p:cNvGraphicFramePr>
          <p:nvPr>
            <p:extLst>
              <p:ext uri="{D42A27DB-BD31-4B8C-83A1-F6EECF244321}">
                <p14:modId xmlns:p14="http://schemas.microsoft.com/office/powerpoint/2010/main" val="3078062436"/>
              </p:ext>
            </p:extLst>
          </p:nvPr>
        </p:nvGraphicFramePr>
        <p:xfrm>
          <a:off x="-21632" y="4534884"/>
          <a:ext cx="2441471" cy="1684255"/>
        </p:xfrm>
        <a:graphic>
          <a:graphicData uri="http://schemas.openxmlformats.org/drawingml/2006/table">
            <a:tbl>
              <a:tblPr/>
              <a:tblGrid>
                <a:gridCol w="848129">
                  <a:extLst>
                    <a:ext uri="{9D8B030D-6E8A-4147-A177-3AD203B41FA5}">
                      <a16:colId xmlns:a16="http://schemas.microsoft.com/office/drawing/2014/main" val="1841002233"/>
                    </a:ext>
                  </a:extLst>
                </a:gridCol>
                <a:gridCol w="482530">
                  <a:extLst>
                    <a:ext uri="{9D8B030D-6E8A-4147-A177-3AD203B41FA5}">
                      <a16:colId xmlns:a16="http://schemas.microsoft.com/office/drawing/2014/main" val="2031753932"/>
                    </a:ext>
                  </a:extLst>
                </a:gridCol>
                <a:gridCol w="555406">
                  <a:extLst>
                    <a:ext uri="{9D8B030D-6E8A-4147-A177-3AD203B41FA5}">
                      <a16:colId xmlns:a16="http://schemas.microsoft.com/office/drawing/2014/main" val="3167754136"/>
                    </a:ext>
                  </a:extLst>
                </a:gridCol>
                <a:gridCol w="555406">
                  <a:extLst>
                    <a:ext uri="{9D8B030D-6E8A-4147-A177-3AD203B41FA5}">
                      <a16:colId xmlns:a16="http://schemas.microsoft.com/office/drawing/2014/main" val="1638188098"/>
                    </a:ext>
                  </a:extLst>
                </a:gridCol>
              </a:tblGrid>
              <a:tr h="189264">
                <a:tc gridSpan="4">
                  <a:txBody>
                    <a:bodyPr/>
                    <a:lstStyle/>
                    <a:p>
                      <a:pPr algn="ctr" fontAlgn="b"/>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100" b="0" i="0" u="none" strike="noStrike" dirty="0">
                        <a:solidFill>
                          <a:srgbClr val="FFFFFF"/>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1878112"/>
                  </a:ext>
                </a:extLst>
              </a:tr>
              <a:tr h="189264">
                <a:tc>
                  <a:txBody>
                    <a:bodyPr/>
                    <a:lstStyle/>
                    <a:p>
                      <a:pPr algn="r" fontAlgn="b"/>
                      <a:r>
                        <a:rPr lang="en-US" sz="1000" b="0" i="0" u="none" strike="noStrike" dirty="0">
                          <a:solidFill>
                            <a:schemeClr val="bg2">
                              <a:lumMod val="25000"/>
                            </a:schemeClr>
                          </a:solidFill>
                          <a:effectLst/>
                          <a:latin typeface="Calibri" panose="020F0502020204030204" pitchFamily="34" charset="0"/>
                        </a:rPr>
                        <a:t> </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i="0" u="none" strike="noStrike" dirty="0">
                          <a:solidFill>
                            <a:schemeClr val="bg2">
                              <a:lumMod val="25000"/>
                            </a:schemeClr>
                          </a:solidFill>
                          <a:effectLst/>
                          <a:latin typeface="Calibri" panose="020F0502020204030204" pitchFamily="34" charset="0"/>
                        </a:rPr>
                        <a:t>Country </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i="0" u="none" strike="noStrike" dirty="0">
                          <a:solidFill>
                            <a:schemeClr val="bg2">
                              <a:lumMod val="25000"/>
                            </a:schemeClr>
                          </a:solidFill>
                          <a:effectLst/>
                          <a:latin typeface="Calibri" panose="020F0502020204030204" pitchFamily="34" charset="0"/>
                        </a:rPr>
                        <a:t>City </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i="0" u="none" strike="noStrike" dirty="0">
                          <a:solidFill>
                            <a:schemeClr val="bg2">
                              <a:lumMod val="25000"/>
                            </a:schemeClr>
                          </a:solidFill>
                          <a:effectLst/>
                          <a:latin typeface="Calibri" panose="020F0502020204030204" pitchFamily="34" charset="0"/>
                        </a:rPr>
                        <a:t>Station</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0231447"/>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Europe</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4</a:t>
                      </a:r>
                      <a:r>
                        <a:rPr lang="tr-TR" sz="1100" b="0" i="0" u="none" strike="noStrike" dirty="0" smtClean="0">
                          <a:solidFill>
                            <a:schemeClr val="bg2">
                              <a:lumMod val="25000"/>
                            </a:schemeClr>
                          </a:solidFill>
                          <a:effectLst/>
                          <a:latin typeface="Calibri" panose="020F0502020204030204" pitchFamily="34" charset="0"/>
                        </a:rPr>
                        <a:t>2</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11</a:t>
                      </a:r>
                      <a:r>
                        <a:rPr lang="tr-TR" sz="1100" b="0" i="0" u="none" strike="noStrike" dirty="0" smtClean="0">
                          <a:solidFill>
                            <a:schemeClr val="bg2">
                              <a:lumMod val="25000"/>
                            </a:schemeClr>
                          </a:solidFill>
                          <a:effectLst/>
                          <a:latin typeface="Calibri" panose="020F0502020204030204" pitchFamily="34" charset="0"/>
                        </a:rPr>
                        <a:t>3</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11</a:t>
                      </a:r>
                      <a:r>
                        <a:rPr lang="tr-TR" sz="1100" b="0" i="0" u="none" strike="noStrike" dirty="0" smtClean="0">
                          <a:solidFill>
                            <a:schemeClr val="bg2">
                              <a:lumMod val="25000"/>
                            </a:schemeClr>
                          </a:solidFill>
                          <a:effectLst/>
                          <a:latin typeface="Calibri" panose="020F0502020204030204" pitchFamily="34" charset="0"/>
                        </a:rPr>
                        <a:t>4</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162390"/>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Africa</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3</a:t>
                      </a:r>
                      <a:r>
                        <a:rPr lang="tr-TR" sz="1100" b="0" i="0" u="none" strike="noStrike" dirty="0" smtClean="0">
                          <a:solidFill>
                            <a:schemeClr val="bg2">
                              <a:lumMod val="25000"/>
                            </a:schemeClr>
                          </a:solidFill>
                          <a:effectLst/>
                          <a:latin typeface="Calibri" panose="020F0502020204030204" pitchFamily="34" charset="0"/>
                        </a:rPr>
                        <a:t>8</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5</a:t>
                      </a:r>
                      <a:r>
                        <a:rPr lang="tr-TR" sz="1100" b="0" i="0" u="none" strike="noStrike" dirty="0" smtClean="0">
                          <a:solidFill>
                            <a:schemeClr val="bg2">
                              <a:lumMod val="25000"/>
                            </a:schemeClr>
                          </a:solidFill>
                          <a:effectLst/>
                          <a:latin typeface="Calibri" panose="020F0502020204030204" pitchFamily="34" charset="0"/>
                        </a:rPr>
                        <a:t>8</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5</a:t>
                      </a:r>
                      <a:r>
                        <a:rPr lang="tr-TR" sz="1100" b="0" i="0" u="none" strike="noStrike" dirty="0" smtClean="0">
                          <a:solidFill>
                            <a:schemeClr val="bg2">
                              <a:lumMod val="25000"/>
                            </a:schemeClr>
                          </a:solidFill>
                          <a:effectLst/>
                          <a:latin typeface="Calibri" panose="020F0502020204030204" pitchFamily="34" charset="0"/>
                        </a:rPr>
                        <a:t>8</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0939790"/>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Far East </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bg2">
                              <a:lumMod val="25000"/>
                            </a:schemeClr>
                          </a:solidFill>
                          <a:effectLst/>
                          <a:latin typeface="Calibri" panose="020F0502020204030204" pitchFamily="34" charset="0"/>
                        </a:rPr>
                        <a:t>22</a:t>
                      </a: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a:solidFill>
                            <a:schemeClr val="bg2">
                              <a:lumMod val="25000"/>
                            </a:schemeClr>
                          </a:solidFill>
                          <a:effectLst/>
                          <a:latin typeface="Calibri" panose="020F0502020204030204" pitchFamily="34" charset="0"/>
                        </a:rPr>
                        <a:t>37</a:t>
                      </a: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a:solidFill>
                            <a:schemeClr val="bg2">
                              <a:lumMod val="25000"/>
                            </a:schemeClr>
                          </a:solidFill>
                          <a:effectLst/>
                          <a:latin typeface="Calibri" panose="020F0502020204030204" pitchFamily="34" charset="0"/>
                        </a:rPr>
                        <a:t>37</a:t>
                      </a: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7624279"/>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Middle East</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1</a:t>
                      </a:r>
                      <a:r>
                        <a:rPr lang="tr-TR" sz="1100" b="0" i="0" u="none" strike="noStrike" dirty="0" smtClean="0">
                          <a:solidFill>
                            <a:schemeClr val="bg2">
                              <a:lumMod val="25000"/>
                            </a:schemeClr>
                          </a:solidFill>
                          <a:effectLst/>
                          <a:latin typeface="Calibri" panose="020F0502020204030204" pitchFamily="34" charset="0"/>
                        </a:rPr>
                        <a:t>4</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3</a:t>
                      </a:r>
                      <a:r>
                        <a:rPr lang="tr-TR" sz="1100" b="0" i="0" u="none" strike="noStrike" dirty="0" smtClean="0">
                          <a:solidFill>
                            <a:schemeClr val="bg2">
                              <a:lumMod val="25000"/>
                            </a:schemeClr>
                          </a:solidFill>
                          <a:effectLst/>
                          <a:latin typeface="Calibri" panose="020F0502020204030204" pitchFamily="34" charset="0"/>
                        </a:rPr>
                        <a:t>5</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smtClean="0">
                          <a:solidFill>
                            <a:schemeClr val="bg2">
                              <a:lumMod val="25000"/>
                            </a:schemeClr>
                          </a:solidFill>
                          <a:effectLst/>
                          <a:latin typeface="Calibri" panose="020F0502020204030204" pitchFamily="34" charset="0"/>
                        </a:rPr>
                        <a:t>3</a:t>
                      </a:r>
                      <a:r>
                        <a:rPr lang="tr-TR" sz="1100" b="0" i="0" u="none" strike="noStrike" dirty="0" smtClean="0">
                          <a:solidFill>
                            <a:schemeClr val="bg2">
                              <a:lumMod val="25000"/>
                            </a:schemeClr>
                          </a:solidFill>
                          <a:effectLst/>
                          <a:latin typeface="Calibri" panose="020F0502020204030204" pitchFamily="34" charset="0"/>
                        </a:rPr>
                        <a:t>5</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488846"/>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America</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tr-TR" sz="1100" b="0" i="0" u="none" strike="noStrike" dirty="0" smtClean="0">
                          <a:solidFill>
                            <a:schemeClr val="bg2">
                              <a:lumMod val="25000"/>
                            </a:schemeClr>
                          </a:solidFill>
                          <a:effectLst/>
                          <a:latin typeface="Calibri" panose="020F0502020204030204" pitchFamily="34" charset="0"/>
                        </a:rPr>
                        <a:t>9</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dirty="0" smtClean="0">
                          <a:solidFill>
                            <a:schemeClr val="bg2">
                              <a:lumMod val="25000"/>
                            </a:schemeClr>
                          </a:solidFill>
                          <a:effectLst/>
                          <a:latin typeface="Calibri" panose="020F0502020204030204" pitchFamily="34" charset="0"/>
                        </a:rPr>
                        <a:t>19</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tr-TR" sz="1100" b="0" i="0" u="none" strike="noStrike" dirty="0" smtClean="0">
                          <a:solidFill>
                            <a:schemeClr val="bg2">
                              <a:lumMod val="25000"/>
                            </a:schemeClr>
                          </a:solidFill>
                          <a:effectLst/>
                          <a:latin typeface="Calibri" panose="020F0502020204030204" pitchFamily="34" charset="0"/>
                        </a:rPr>
                        <a:t>19</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235471"/>
                  </a:ext>
                </a:extLst>
              </a:tr>
              <a:tr h="170143">
                <a:tc>
                  <a:txBody>
                    <a:bodyPr/>
                    <a:lstStyle/>
                    <a:p>
                      <a:pPr algn="r" fontAlgn="b"/>
                      <a:r>
                        <a:rPr lang="tr-TR" sz="1000" b="0" i="0" u="none" strike="noStrike" dirty="0" smtClean="0">
                          <a:solidFill>
                            <a:schemeClr val="bg2">
                              <a:lumMod val="25000"/>
                            </a:schemeClr>
                          </a:solidFill>
                          <a:effectLst/>
                          <a:latin typeface="Calibri" panose="020F0502020204030204" pitchFamily="34" charset="0"/>
                        </a:rPr>
                        <a:t>Domestic</a:t>
                      </a:r>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tr-TR" sz="1000" b="0" i="0" u="none" strike="noStrike" dirty="0" smtClean="0">
                          <a:solidFill>
                            <a:schemeClr val="bg2">
                              <a:lumMod val="25000"/>
                            </a:schemeClr>
                          </a:solidFill>
                          <a:effectLst/>
                          <a:latin typeface="Calibri" panose="020F0502020204030204" pitchFamily="34" charset="0"/>
                        </a:rPr>
                        <a:t>1</a:t>
                      </a:r>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tr-TR" sz="1000" b="0" i="0" u="none" strike="noStrike" dirty="0" smtClean="0">
                          <a:solidFill>
                            <a:schemeClr val="bg2">
                              <a:lumMod val="25000"/>
                            </a:schemeClr>
                          </a:solidFill>
                          <a:effectLst/>
                          <a:latin typeface="Calibri" panose="020F0502020204030204" pitchFamily="34" charset="0"/>
                        </a:rPr>
                        <a:t>49</a:t>
                      </a:r>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tr-TR" sz="1000" b="0" i="0" u="none" strike="noStrike" dirty="0" smtClean="0">
                          <a:solidFill>
                            <a:schemeClr val="bg2">
                              <a:lumMod val="25000"/>
                            </a:schemeClr>
                          </a:solidFill>
                          <a:effectLst/>
                          <a:latin typeface="Calibri" panose="020F0502020204030204" pitchFamily="34" charset="0"/>
                        </a:rPr>
                        <a:t>52</a:t>
                      </a:r>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7914198"/>
                  </a:ext>
                </a:extLst>
              </a:tr>
              <a:tr h="189264">
                <a:tc>
                  <a:txBody>
                    <a:bodyPr/>
                    <a:lstStyle/>
                    <a:p>
                      <a:pPr algn="r" fontAlgn="b"/>
                      <a:r>
                        <a:rPr lang="en-US" sz="1000" b="1" i="0" u="none" strike="noStrike" dirty="0">
                          <a:solidFill>
                            <a:schemeClr val="bg2">
                              <a:lumMod val="25000"/>
                            </a:schemeClr>
                          </a:solidFill>
                          <a:effectLst/>
                          <a:latin typeface="Calibri" panose="020F0502020204030204" pitchFamily="34" charset="0"/>
                        </a:rPr>
                        <a:t>Total</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i="0" u="none" strike="noStrike" dirty="0" smtClean="0">
                          <a:solidFill>
                            <a:schemeClr val="bg2">
                              <a:lumMod val="25000"/>
                            </a:schemeClr>
                          </a:solidFill>
                          <a:effectLst/>
                          <a:latin typeface="Calibri" panose="020F0502020204030204" pitchFamily="34" charset="0"/>
                        </a:rPr>
                        <a:t>12</a:t>
                      </a:r>
                      <a:r>
                        <a:rPr lang="tr-TR" sz="1000" b="1" i="0" u="none" strike="noStrike" dirty="0" smtClean="0">
                          <a:solidFill>
                            <a:schemeClr val="bg2">
                              <a:lumMod val="25000"/>
                            </a:schemeClr>
                          </a:solidFill>
                          <a:effectLst/>
                          <a:latin typeface="Calibri" panose="020F0502020204030204" pitchFamily="34" charset="0"/>
                        </a:rPr>
                        <a:t>6</a:t>
                      </a:r>
                      <a:endParaRPr lang="en-US" sz="1000" b="1"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tr-TR" sz="1000" b="1" i="0" u="none" strike="noStrike" dirty="0" smtClean="0">
                          <a:solidFill>
                            <a:schemeClr val="bg2">
                              <a:lumMod val="25000"/>
                            </a:schemeClr>
                          </a:solidFill>
                          <a:effectLst/>
                          <a:latin typeface="Calibri" panose="020F0502020204030204" pitchFamily="34" charset="0"/>
                        </a:rPr>
                        <a:t>311</a:t>
                      </a:r>
                      <a:endParaRPr lang="en-US" sz="1000" b="1"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tr-TR" sz="1000" b="1" i="0" u="none" strike="noStrike" dirty="0" smtClean="0">
                          <a:solidFill>
                            <a:schemeClr val="bg2">
                              <a:lumMod val="25000"/>
                            </a:schemeClr>
                          </a:solidFill>
                          <a:effectLst/>
                          <a:latin typeface="Calibri" panose="020F0502020204030204" pitchFamily="34" charset="0"/>
                        </a:rPr>
                        <a:t>315</a:t>
                      </a:r>
                      <a:endParaRPr lang="en-US" sz="1000" b="1"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075592"/>
                  </a:ext>
                </a:extLst>
              </a:tr>
            </a:tbl>
          </a:graphicData>
        </a:graphic>
      </p:graphicFrame>
    </p:spTree>
    <p:extLst>
      <p:ext uri="{BB962C8B-B14F-4D97-AF65-F5344CB8AC3E}">
        <p14:creationId xmlns:p14="http://schemas.microsoft.com/office/powerpoint/2010/main" val="385013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8.33333E-7 2.22222E-6 L -0.25521 0.24259 " pathEditMode="relative" rAng="0" ptsTypes="AA">
                                      <p:cBhvr>
                                        <p:cTn id="12" dur="2000" fill="hold"/>
                                        <p:tgtEl>
                                          <p:spTgt spid="30"/>
                                        </p:tgtEl>
                                        <p:attrNameLst>
                                          <p:attrName>ppt_x</p:attrName>
                                          <p:attrName>ppt_y</p:attrName>
                                        </p:attrNameLst>
                                      </p:cBhvr>
                                      <p:rCtr x="-12760" y="12130"/>
                                    </p:animMotion>
                                  </p:childTnLst>
                                </p:cTn>
                              </p:par>
                              <p:par>
                                <p:cTn id="13" presetID="35" presetClass="path" presetSubtype="0" accel="50000" decel="50000" fill="hold" grpId="1" nodeType="withEffect">
                                  <p:stCondLst>
                                    <p:cond delay="0"/>
                                  </p:stCondLst>
                                  <p:childTnLst>
                                    <p:animMotion origin="layout" path="M -0.05781 0.02129 L -0.36145 -0.07755 " pathEditMode="relative" rAng="0" ptsTypes="AA">
                                      <p:cBhvr>
                                        <p:cTn id="14" dur="2000" fill="hold"/>
                                        <p:tgtEl>
                                          <p:spTgt spid="36"/>
                                        </p:tgtEl>
                                        <p:attrNameLst>
                                          <p:attrName>ppt_x</p:attrName>
                                          <p:attrName>ppt_y</p:attrName>
                                        </p:attrNameLst>
                                      </p:cBhvr>
                                      <p:rCtr x="-15182" y="-4954"/>
                                    </p:animMotion>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35" presetClass="path" presetSubtype="0" accel="50000" decel="50000" fill="hold" grpId="1" nodeType="withEffect">
                                  <p:stCondLst>
                                    <p:cond delay="0"/>
                                  </p:stCondLst>
                                  <p:childTnLst>
                                    <p:animMotion origin="layout" path="M 4.16667E-6 3.7037E-6 L 0.05807 0.09213 " pathEditMode="relative" rAng="0" ptsTypes="AA">
                                      <p:cBhvr>
                                        <p:cTn id="18" dur="2000" fill="hold"/>
                                        <p:tgtEl>
                                          <p:spTgt spid="39"/>
                                        </p:tgtEl>
                                        <p:attrNameLst>
                                          <p:attrName>ppt_x</p:attrName>
                                          <p:attrName>ppt_y</p:attrName>
                                        </p:attrNameLst>
                                      </p:cBhvr>
                                      <p:rCtr x="2904" y="4606"/>
                                    </p:animMotion>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35" presetClass="path" presetSubtype="0" accel="50000" decel="50000" fill="hold" grpId="1" nodeType="withEffect">
                                  <p:stCondLst>
                                    <p:cond delay="0"/>
                                  </p:stCondLst>
                                  <p:childTnLst>
                                    <p:animMotion origin="layout" path="M 4.79167E-6 0 L 0.2125 0.05255 " pathEditMode="relative" rAng="0" ptsTypes="AA">
                                      <p:cBhvr>
                                        <p:cTn id="22" dur="2000" fill="hold"/>
                                        <p:tgtEl>
                                          <p:spTgt spid="32"/>
                                        </p:tgtEl>
                                        <p:attrNameLst>
                                          <p:attrName>ppt_x</p:attrName>
                                          <p:attrName>ppt_y</p:attrName>
                                        </p:attrNameLst>
                                      </p:cBhvr>
                                      <p:rCtr x="10625" y="2616"/>
                                    </p:animMotion>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35" presetClass="path" presetSubtype="0" accel="50000" decel="50000" fill="hold" grpId="1" nodeType="withEffect">
                                  <p:stCondLst>
                                    <p:cond delay="0"/>
                                  </p:stCondLst>
                                  <p:childTnLst>
                                    <p:animMotion origin="layout" path="M -8.33333E-7 -3.7037E-7 L -0.05703 0.13495 " pathEditMode="relative" rAng="0" ptsTypes="AA">
                                      <p:cBhvr>
                                        <p:cTn id="26" dur="2000" fill="hold"/>
                                        <p:tgtEl>
                                          <p:spTgt spid="31"/>
                                        </p:tgtEl>
                                        <p:attrNameLst>
                                          <p:attrName>ppt_x</p:attrName>
                                          <p:attrName>ppt_y</p:attrName>
                                        </p:attrNameLst>
                                      </p:cBhvr>
                                      <p:rCtr x="-2852" y="6736"/>
                                    </p:animMotion>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35" presetClass="path" presetSubtype="0" accel="50000" decel="50000" fill="hold" grpId="1" nodeType="withEffect">
                                  <p:stCondLst>
                                    <p:cond delay="0"/>
                                  </p:stCondLst>
                                  <p:childTnLst>
                                    <p:animMotion origin="layout" path="M -8.33333E-7 -3.7037E-7 L -0.08489 -0.06458 " pathEditMode="relative" rAng="0" ptsTypes="AA">
                                      <p:cBhvr>
                                        <p:cTn id="30" dur="2000" fill="hold"/>
                                        <p:tgtEl>
                                          <p:spTgt spid="37"/>
                                        </p:tgtEl>
                                        <p:attrNameLst>
                                          <p:attrName>ppt_x</p:attrName>
                                          <p:attrName>ppt_y</p:attrName>
                                        </p:attrNameLst>
                                      </p:cBhvr>
                                      <p:rCtr x="-4245" y="-3241"/>
                                    </p:animMotion>
                                  </p:childTnLst>
                                </p:cTn>
                              </p:par>
                              <p:par>
                                <p:cTn id="31" presetID="63" presetClass="path" presetSubtype="0" accel="50000" decel="50000" fill="hold" nodeType="withEffect">
                                  <p:stCondLst>
                                    <p:cond delay="0"/>
                                  </p:stCondLst>
                                  <p:childTnLst>
                                    <p:animMotion origin="layout" path="M -3.75E-6 -1.85185E-6 L 0.7737 -0.57685 " pathEditMode="relative" rAng="0" ptsTypes="AA">
                                      <p:cBhvr>
                                        <p:cTn id="32" dur="2500" fill="hold"/>
                                        <p:tgtEl>
                                          <p:spTgt spid="23"/>
                                        </p:tgtEl>
                                        <p:attrNameLst>
                                          <p:attrName>ppt_x</p:attrName>
                                          <p:attrName>ppt_y</p:attrName>
                                        </p:attrNameLst>
                                      </p:cBhvr>
                                      <p:rCtr x="38685" y="-2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6" grpId="0" animBg="1"/>
      <p:bldP spid="36" grpId="1" animBg="1"/>
      <p:bldP spid="37" grpId="0" animBg="1"/>
      <p:bldP spid="37" grpId="1" animBg="1"/>
      <p:bldP spid="38" grpId="0" animBg="1"/>
      <p:bldP spid="39" grpId="0" animBg="1"/>
      <p:bldP spid="3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8498"/>
            <a:ext cx="12192000" cy="5910957"/>
          </a:xfrm>
          <a:prstGeom prst="rect">
            <a:avLst/>
          </a:prstGeom>
        </p:spPr>
      </p:pic>
      <p:sp>
        <p:nvSpPr>
          <p:cNvPr id="38" name="Oval 37"/>
          <p:cNvSpPr/>
          <p:nvPr/>
        </p:nvSpPr>
        <p:spPr>
          <a:xfrm>
            <a:off x="6159838" y="2869310"/>
            <a:ext cx="355963" cy="352076"/>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2</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Oval 38"/>
          <p:cNvSpPr/>
          <p:nvPr/>
        </p:nvSpPr>
        <p:spPr>
          <a:xfrm>
            <a:off x="6116418" y="2820480"/>
            <a:ext cx="522141" cy="491585"/>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smtClean="0">
                <a:solidFill>
                  <a:prstClr val="white"/>
                </a:solidFill>
                <a:latin typeface="Calibri"/>
              </a:rPr>
              <a:t>13</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29"/>
          <p:cNvSpPr/>
          <p:nvPr/>
        </p:nvSpPr>
        <p:spPr>
          <a:xfrm>
            <a:off x="6039887" y="2786899"/>
            <a:ext cx="529429" cy="516898"/>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solidFill>
                  <a:prstClr val="white"/>
                </a:solidFill>
                <a:latin typeface="Calibri"/>
              </a:rPr>
              <a:t>3</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30"/>
          <p:cNvSpPr/>
          <p:nvPr/>
        </p:nvSpPr>
        <p:spPr>
          <a:xfrm>
            <a:off x="6041869" y="2734887"/>
            <a:ext cx="620711" cy="589283"/>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smtClean="0">
                <a:solidFill>
                  <a:prstClr val="white"/>
                </a:solidFill>
                <a:latin typeface="Calibri"/>
              </a:rPr>
              <a:t>15</a:t>
            </a: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6130781" y="2813282"/>
            <a:ext cx="509433" cy="493082"/>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smtClean="0">
                <a:solidFill>
                  <a:prstClr val="white"/>
                </a:solidFill>
                <a:latin typeface="Calibri"/>
              </a:rPr>
              <a:t>19</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6109131" y="2759126"/>
            <a:ext cx="529428" cy="553393"/>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dirty="0">
                <a:solidFill>
                  <a:prstClr val="white"/>
                </a:solidFill>
                <a:latin typeface="Calibri"/>
              </a:rPr>
              <a:t>6</a:t>
            </a: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Oval 36"/>
          <p:cNvSpPr/>
          <p:nvPr/>
        </p:nvSpPr>
        <p:spPr>
          <a:xfrm>
            <a:off x="5966304" y="2653740"/>
            <a:ext cx="771840" cy="750213"/>
          </a:xfrm>
          <a:prstGeom prst="ellipse">
            <a:avLst/>
          </a:prstGeom>
          <a:solidFill>
            <a:srgbClr val="C00000">
              <a:alpha val="69804"/>
            </a:srgbClr>
          </a:solidFill>
          <a:ln w="12700">
            <a:solidFill>
              <a:schemeClr val="bg1"/>
            </a:solidFill>
          </a:ln>
          <a:effectLst>
            <a:outerShdw blurRad="50800" dist="38100" dir="10800000" algn="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smtClean="0">
                <a:solidFill>
                  <a:prstClr val="white"/>
                </a:solidFill>
                <a:latin typeface="Calibri"/>
              </a:rPr>
              <a:t>28</a:t>
            </a: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4255" y="99336"/>
            <a:ext cx="9998255" cy="393593"/>
          </a:xfrm>
        </p:spPr>
        <p:txBody>
          <a:bodyPr anchor="ctr">
            <a:normAutofit/>
          </a:bodyPr>
          <a:lstStyle/>
          <a:p>
            <a:r>
              <a:rPr lang="tr-TR" sz="2400" dirty="0"/>
              <a:t>Turkish</a:t>
            </a:r>
            <a:r>
              <a:rPr lang="tr-TR" dirty="0"/>
              <a:t> </a:t>
            </a:r>
            <a:r>
              <a:rPr lang="tr-TR" sz="2400" dirty="0"/>
              <a:t>Airlines</a:t>
            </a:r>
            <a:r>
              <a:rPr lang="tr-TR" dirty="0"/>
              <a:t> </a:t>
            </a:r>
            <a:r>
              <a:rPr lang="tr-TR" sz="2400" dirty="0"/>
              <a:t>Cargo</a:t>
            </a:r>
            <a:r>
              <a:rPr lang="tr-TR" dirty="0"/>
              <a:t> </a:t>
            </a:r>
            <a:r>
              <a:rPr lang="tr-TR" sz="2400" dirty="0"/>
              <a:t>Aircraft</a:t>
            </a:r>
            <a:r>
              <a:rPr lang="tr-TR" dirty="0"/>
              <a:t> </a:t>
            </a:r>
            <a:r>
              <a:rPr lang="tr-TR" sz="2400" dirty="0"/>
              <a:t>Network</a:t>
            </a:r>
            <a:endParaRPr lang="en-US" sz="2400" dirty="0"/>
          </a:p>
        </p:txBody>
      </p:sp>
      <p:sp>
        <p:nvSpPr>
          <p:cNvPr id="33" name="TextBox 32"/>
          <p:cNvSpPr txBox="1"/>
          <p:nvPr/>
        </p:nvSpPr>
        <p:spPr>
          <a:xfrm>
            <a:off x="5569239" y="4262877"/>
            <a:ext cx="8211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AFRICA</a:t>
            </a: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4"/>
          <a:stretch>
            <a:fillRect/>
          </a:stretch>
        </p:blipFill>
        <p:spPr>
          <a:xfrm rot="20579917">
            <a:off x="-745311" y="4783993"/>
            <a:ext cx="3108452" cy="987344"/>
          </a:xfrm>
          <a:prstGeom prst="rect">
            <a:avLst/>
          </a:prstGeom>
        </p:spPr>
      </p:pic>
      <p:sp>
        <p:nvSpPr>
          <p:cNvPr id="20" name="TextBox 19"/>
          <p:cNvSpPr txBox="1"/>
          <p:nvPr/>
        </p:nvSpPr>
        <p:spPr>
          <a:xfrm>
            <a:off x="933597" y="2210894"/>
            <a:ext cx="102151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NORTH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AMERICA</a:t>
            </a: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p:cNvSpPr txBox="1"/>
          <p:nvPr/>
        </p:nvSpPr>
        <p:spPr>
          <a:xfrm>
            <a:off x="8555040" y="2559366"/>
            <a:ext cx="82675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FAR EAST</a:t>
            </a: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6609626" y="3614079"/>
            <a:ext cx="130643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MESA</a:t>
            </a: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 Placeholder 8"/>
          <p:cNvSpPr txBox="1">
            <a:spLocks/>
          </p:cNvSpPr>
          <p:nvPr/>
        </p:nvSpPr>
        <p:spPr>
          <a:xfrm>
            <a:off x="9520052" y="5734882"/>
            <a:ext cx="2671948" cy="384494"/>
          </a:xfrm>
          <a:prstGeom prst="rect">
            <a:avLst/>
          </a:prstGeom>
          <a:pattFill prst="wdUpDiag">
            <a:fgClr>
              <a:srgbClr val="C00000"/>
            </a:fgClr>
            <a:bgClr>
              <a:srgbClr val="E2231A"/>
            </a:bgClr>
          </a:pattFill>
        </p:spPr>
        <p:txBody>
          <a:bodyPr lIns="180000" tIns="180000" rIns="180000" bIns="180000" anchor="ctr" anchorCtr="0">
            <a:noAutofit/>
          </a:bodyPr>
          <a:lstStyle>
            <a:lvl1pPr marL="228600" indent="-228600" algn="l" defTabSz="914400" rtl="0" eaLnBrk="1" latinLnBrk="0" hangingPunct="1">
              <a:lnSpc>
                <a:spcPct val="110000"/>
              </a:lnSpc>
              <a:spcBef>
                <a:spcPts val="1000"/>
              </a:spcBef>
              <a:spcAft>
                <a:spcPts val="600"/>
              </a:spcAft>
              <a:buClr>
                <a:srgbClr val="E2231A"/>
              </a:buClr>
              <a:buFont typeface="Arial"/>
              <a:buChar char="•"/>
              <a:defRPr sz="2000" b="0" i="0" kern="1200">
                <a:solidFill>
                  <a:schemeClr val="bg2">
                    <a:lumMod val="25000"/>
                  </a:schemeClr>
                </a:solidFill>
                <a:latin typeface="Gotham Narrow Book" charset="0"/>
                <a:ea typeface="Gotham Narrow Book" charset="0"/>
                <a:cs typeface="Gotham Narrow Book" charset="0"/>
              </a:defRPr>
            </a:lvl1pPr>
            <a:lvl2pPr marL="685800" indent="-228600" algn="l" defTabSz="914400" rtl="0" eaLnBrk="1" latinLnBrk="0" hangingPunct="1">
              <a:lnSpc>
                <a:spcPct val="90000"/>
              </a:lnSpc>
              <a:spcBef>
                <a:spcPts val="500"/>
              </a:spcBef>
              <a:spcAft>
                <a:spcPts val="400"/>
              </a:spcAft>
              <a:buClr>
                <a:srgbClr val="E2231A"/>
              </a:buClr>
              <a:buFont typeface="Arial"/>
              <a:buChar char="•"/>
              <a:defRPr sz="1800" b="0" i="0" kern="1200">
                <a:solidFill>
                  <a:srgbClr val="8C9192"/>
                </a:solidFill>
                <a:latin typeface="Gotham Narrow Book" charset="0"/>
                <a:ea typeface="Gotham Narrow Book" charset="0"/>
                <a:cs typeface="Gotham Narrow Book" charset="0"/>
              </a:defRPr>
            </a:lvl2pPr>
            <a:lvl3pPr marL="1143000" indent="-228600" algn="l" defTabSz="914400" rtl="0" eaLnBrk="1" latinLnBrk="0" hangingPunct="1">
              <a:lnSpc>
                <a:spcPct val="90000"/>
              </a:lnSpc>
              <a:spcBef>
                <a:spcPts val="500"/>
              </a:spcBef>
              <a:buClr>
                <a:srgbClr val="E2231A"/>
              </a:buClr>
              <a:buFont typeface="Arial"/>
              <a:buChar char="•"/>
              <a:defRPr sz="1400" b="0" i="0" kern="1200">
                <a:solidFill>
                  <a:schemeClr val="bg2">
                    <a:lumMod val="25000"/>
                  </a:schemeClr>
                </a:solidFill>
                <a:latin typeface="Gotham Narrow Book" charset="0"/>
                <a:ea typeface="Gotham Narrow Book" charset="0"/>
                <a:cs typeface="Gotham Narrow Book"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tr-TR" sz="1200" dirty="0" smtClean="0">
                <a:solidFill>
                  <a:schemeClr val="bg1"/>
                </a:solidFill>
                <a:latin typeface="Calibri Regular" charset="0"/>
                <a:ea typeface="Calibri Regular" charset="0"/>
                <a:cs typeface="Calibri Regular" charset="0"/>
              </a:rPr>
              <a:t>Freighter Fleet (WB)	</a:t>
            </a:r>
            <a:r>
              <a:rPr lang="en-US" sz="1200" dirty="0" smtClean="0">
                <a:solidFill>
                  <a:schemeClr val="bg1"/>
                </a:solidFill>
                <a:latin typeface="Calibri Regular" charset="0"/>
                <a:ea typeface="Calibri Regular" charset="0"/>
                <a:cs typeface="Calibri Regular" charset="0"/>
              </a:rPr>
              <a:t>: </a:t>
            </a:r>
            <a:r>
              <a:rPr lang="tr-TR" sz="1200" dirty="0" smtClean="0">
                <a:solidFill>
                  <a:schemeClr val="bg1"/>
                </a:solidFill>
                <a:latin typeface="Calibri Regular" charset="0"/>
                <a:ea typeface="Calibri Regular" charset="0"/>
                <a:cs typeface="Calibri Regular" charset="0"/>
              </a:rPr>
              <a:t>23</a:t>
            </a:r>
            <a:endParaRPr lang="en-US" sz="1200" dirty="0"/>
          </a:p>
        </p:txBody>
      </p:sp>
      <p:sp>
        <p:nvSpPr>
          <p:cNvPr id="28" name="TextBox 27"/>
          <p:cNvSpPr txBox="1"/>
          <p:nvPr/>
        </p:nvSpPr>
        <p:spPr>
          <a:xfrm>
            <a:off x="2643600" y="5023749"/>
            <a:ext cx="1021510"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SOUTH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AMERICA</a:t>
            </a: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TextBox 21"/>
          <p:cNvSpPr txBox="1"/>
          <p:nvPr/>
        </p:nvSpPr>
        <p:spPr>
          <a:xfrm>
            <a:off x="5651385" y="2345667"/>
            <a:ext cx="130643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1350" b="1" i="0" u="none" strike="noStrike" kern="1200" cap="none" spc="0" normalizeH="0" baseline="0" noProof="0" dirty="0" smtClean="0">
                <a:ln>
                  <a:noFill/>
                </a:ln>
                <a:solidFill>
                  <a:prstClr val="white"/>
                </a:solidFill>
                <a:effectLst/>
                <a:uLnTx/>
                <a:uFillTx/>
                <a:latin typeface="Calibri"/>
                <a:ea typeface="+mn-ea"/>
                <a:cs typeface="+mn-cs"/>
              </a:rPr>
              <a:t>EUROPE</a:t>
            </a:r>
            <a:endParaRPr kumimoji="0" lang="en-US" sz="135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ounded Rectangle 24"/>
          <p:cNvSpPr/>
          <p:nvPr/>
        </p:nvSpPr>
        <p:spPr>
          <a:xfrm>
            <a:off x="-238539" y="4683520"/>
            <a:ext cx="2690339" cy="1553885"/>
          </a:xfrm>
          <a:prstGeom prst="roundRect">
            <a:avLst/>
          </a:prstGeom>
          <a:solidFill>
            <a:schemeClr val="bg2">
              <a:alpha val="9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1" name="Table 40"/>
          <p:cNvGraphicFramePr>
            <a:graphicFrameLocks noGrp="1"/>
          </p:cNvGraphicFramePr>
          <p:nvPr>
            <p:extLst>
              <p:ext uri="{D42A27DB-BD31-4B8C-83A1-F6EECF244321}">
                <p14:modId xmlns:p14="http://schemas.microsoft.com/office/powerpoint/2010/main" val="2860517534"/>
              </p:ext>
            </p:extLst>
          </p:nvPr>
        </p:nvGraphicFramePr>
        <p:xfrm>
          <a:off x="-19444" y="4540691"/>
          <a:ext cx="2441471" cy="1691277"/>
        </p:xfrm>
        <a:graphic>
          <a:graphicData uri="http://schemas.openxmlformats.org/drawingml/2006/table">
            <a:tbl>
              <a:tblPr/>
              <a:tblGrid>
                <a:gridCol w="848129">
                  <a:extLst>
                    <a:ext uri="{9D8B030D-6E8A-4147-A177-3AD203B41FA5}">
                      <a16:colId xmlns:a16="http://schemas.microsoft.com/office/drawing/2014/main" val="1841002233"/>
                    </a:ext>
                  </a:extLst>
                </a:gridCol>
                <a:gridCol w="482530">
                  <a:extLst>
                    <a:ext uri="{9D8B030D-6E8A-4147-A177-3AD203B41FA5}">
                      <a16:colId xmlns:a16="http://schemas.microsoft.com/office/drawing/2014/main" val="2031753932"/>
                    </a:ext>
                  </a:extLst>
                </a:gridCol>
                <a:gridCol w="555406">
                  <a:extLst>
                    <a:ext uri="{9D8B030D-6E8A-4147-A177-3AD203B41FA5}">
                      <a16:colId xmlns:a16="http://schemas.microsoft.com/office/drawing/2014/main" val="3167754136"/>
                    </a:ext>
                  </a:extLst>
                </a:gridCol>
                <a:gridCol w="555406">
                  <a:extLst>
                    <a:ext uri="{9D8B030D-6E8A-4147-A177-3AD203B41FA5}">
                      <a16:colId xmlns:a16="http://schemas.microsoft.com/office/drawing/2014/main" val="1638188098"/>
                    </a:ext>
                  </a:extLst>
                </a:gridCol>
              </a:tblGrid>
              <a:tr h="189264">
                <a:tc gridSpan="4">
                  <a:txBody>
                    <a:bodyPr/>
                    <a:lstStyle/>
                    <a:p>
                      <a:pPr algn="ctr" fontAlgn="b"/>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en-US" sz="1100" b="0" i="0" u="none" strike="noStrike" dirty="0">
                        <a:solidFill>
                          <a:srgbClr val="FFFFFF"/>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1878112"/>
                  </a:ext>
                </a:extLst>
              </a:tr>
              <a:tr h="189264">
                <a:tc>
                  <a:txBody>
                    <a:bodyPr/>
                    <a:lstStyle/>
                    <a:p>
                      <a:pPr algn="r" fontAlgn="b"/>
                      <a:r>
                        <a:rPr lang="en-US" sz="1000" b="0" i="0" u="none" strike="noStrike" dirty="0">
                          <a:solidFill>
                            <a:schemeClr val="bg2">
                              <a:lumMod val="25000"/>
                            </a:schemeClr>
                          </a:solidFill>
                          <a:effectLst/>
                          <a:latin typeface="Calibri" panose="020F0502020204030204" pitchFamily="34" charset="0"/>
                        </a:rPr>
                        <a:t> </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000" b="1" i="0" u="none" strike="noStrike" dirty="0">
                          <a:solidFill>
                            <a:schemeClr val="bg2">
                              <a:lumMod val="25000"/>
                            </a:schemeClr>
                          </a:solidFill>
                          <a:effectLst/>
                          <a:latin typeface="Calibri" panose="020F0502020204030204" pitchFamily="34" charset="0"/>
                        </a:rPr>
                        <a:t>Country </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i="0" u="none" strike="noStrike" dirty="0">
                          <a:solidFill>
                            <a:schemeClr val="bg2">
                              <a:lumMod val="25000"/>
                            </a:schemeClr>
                          </a:solidFill>
                          <a:effectLst/>
                          <a:latin typeface="Calibri" panose="020F0502020204030204" pitchFamily="34" charset="0"/>
                        </a:rPr>
                        <a:t>City </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i="0" u="none" strike="noStrike" dirty="0">
                          <a:solidFill>
                            <a:schemeClr val="bg2">
                              <a:lumMod val="25000"/>
                            </a:schemeClr>
                          </a:solidFill>
                          <a:effectLst/>
                          <a:latin typeface="Calibri" panose="020F0502020204030204" pitchFamily="34" charset="0"/>
                        </a:rPr>
                        <a:t>Station</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0231447"/>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Europe</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dirty="0">
                          <a:solidFill>
                            <a:schemeClr val="bg2">
                              <a:lumMod val="25000"/>
                            </a:schemeClr>
                          </a:solidFill>
                          <a:effectLst/>
                          <a:latin typeface="Calibri" panose="020F0502020204030204" pitchFamily="34" charset="0"/>
                          <a:ea typeface="+mn-ea"/>
                          <a:cs typeface="+mn-cs"/>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bg2">
                              <a:lumMod val="25000"/>
                            </a:schemeClr>
                          </a:solidFill>
                          <a:effectLst/>
                          <a:latin typeface="Calibri" panose="020F0502020204030204" pitchFamily="34" charset="0"/>
                          <a:ea typeface="+mn-ea"/>
                          <a:cs typeface="+mn-cs"/>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a:solidFill>
                            <a:schemeClr val="bg2">
                              <a:lumMod val="25000"/>
                            </a:schemeClr>
                          </a:solidFill>
                          <a:effectLst/>
                          <a:latin typeface="Calibri" panose="020F0502020204030204" pitchFamily="34" charset="0"/>
                          <a:ea typeface="+mn-ea"/>
                          <a:cs typeface="+mn-cs"/>
                        </a:rPr>
                        <a:t>28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162390"/>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Africa</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dirty="0" smtClean="0">
                          <a:solidFill>
                            <a:schemeClr val="bg2">
                              <a:lumMod val="25000"/>
                            </a:schemeClr>
                          </a:solidFill>
                          <a:effectLst/>
                          <a:latin typeface="Calibri" panose="020F0502020204030204" pitchFamily="34" charset="0"/>
                          <a:ea typeface="+mn-ea"/>
                          <a:cs typeface="+mn-cs"/>
                        </a:rPr>
                        <a:t>1</a:t>
                      </a:r>
                      <a:r>
                        <a:rPr lang="tr-TR" sz="1100" b="0" i="0" u="none" strike="noStrike" kern="1200" dirty="0" smtClean="0">
                          <a:solidFill>
                            <a:schemeClr val="bg2">
                              <a:lumMod val="25000"/>
                            </a:schemeClr>
                          </a:solidFill>
                          <a:effectLst/>
                          <a:latin typeface="Calibri" panose="020F0502020204030204" pitchFamily="34" charset="0"/>
                          <a:ea typeface="+mn-ea"/>
                          <a:cs typeface="+mn-cs"/>
                        </a:rPr>
                        <a:t>5</a:t>
                      </a:r>
                      <a:endParaRPr lang="en-US" sz="1100" b="0"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smtClean="0">
                          <a:solidFill>
                            <a:schemeClr val="bg2">
                              <a:lumMod val="25000"/>
                            </a:schemeClr>
                          </a:solidFill>
                          <a:effectLst/>
                          <a:latin typeface="Calibri" panose="020F0502020204030204" pitchFamily="34" charset="0"/>
                          <a:ea typeface="+mn-ea"/>
                          <a:cs typeface="+mn-cs"/>
                        </a:rPr>
                        <a:t>1</a:t>
                      </a:r>
                      <a:r>
                        <a:rPr lang="tr-TR" sz="1100" b="0" i="0" u="none" strike="noStrike" kern="1200" dirty="0" smtClean="0">
                          <a:solidFill>
                            <a:schemeClr val="bg2">
                              <a:lumMod val="25000"/>
                            </a:schemeClr>
                          </a:solidFill>
                          <a:effectLst/>
                          <a:latin typeface="Calibri" panose="020F0502020204030204" pitchFamily="34" charset="0"/>
                          <a:ea typeface="+mn-ea"/>
                          <a:cs typeface="+mn-cs"/>
                        </a:rPr>
                        <a:t>5</a:t>
                      </a:r>
                      <a:endParaRPr lang="en-US" sz="1100" b="0"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smtClean="0">
                          <a:solidFill>
                            <a:schemeClr val="bg2">
                              <a:lumMod val="25000"/>
                            </a:schemeClr>
                          </a:solidFill>
                          <a:effectLst/>
                          <a:latin typeface="Calibri" panose="020F0502020204030204" pitchFamily="34" charset="0"/>
                          <a:ea typeface="+mn-ea"/>
                          <a:cs typeface="+mn-cs"/>
                        </a:rPr>
                        <a:t>1</a:t>
                      </a:r>
                      <a:r>
                        <a:rPr lang="tr-TR" sz="1100" b="0" i="0" u="none" strike="noStrike" kern="1200" dirty="0" smtClean="0">
                          <a:solidFill>
                            <a:schemeClr val="bg2">
                              <a:lumMod val="25000"/>
                            </a:schemeClr>
                          </a:solidFill>
                          <a:effectLst/>
                          <a:latin typeface="Calibri" panose="020F0502020204030204" pitchFamily="34" charset="0"/>
                          <a:ea typeface="+mn-ea"/>
                          <a:cs typeface="+mn-cs"/>
                        </a:rPr>
                        <a:t>5</a:t>
                      </a:r>
                      <a:endParaRPr lang="en-US" sz="1100" b="0"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0939790"/>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Far East </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tr-TR" sz="1100" b="0" i="0" u="none" strike="noStrike" kern="1200" noProof="1" smtClean="0">
                          <a:solidFill>
                            <a:schemeClr val="bg2">
                              <a:lumMod val="25000"/>
                            </a:schemeClr>
                          </a:solidFill>
                          <a:effectLst/>
                          <a:latin typeface="Calibri" panose="020F0502020204030204" pitchFamily="34" charset="0"/>
                          <a:ea typeface="+mn-ea"/>
                          <a:cs typeface="+mn-cs"/>
                        </a:rPr>
                        <a:t>13</a:t>
                      </a:r>
                      <a:endParaRPr lang="tr-TR" sz="1100" b="0" i="0" u="none" strike="noStrike" kern="1200" noProof="1">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tr-TR" sz="1100" b="0" i="0" u="none" strike="noStrike" kern="1200" noProof="1" smtClean="0">
                          <a:solidFill>
                            <a:schemeClr val="bg2">
                              <a:lumMod val="25000"/>
                            </a:schemeClr>
                          </a:solidFill>
                          <a:effectLst/>
                          <a:latin typeface="Calibri" panose="020F0502020204030204" pitchFamily="34" charset="0"/>
                          <a:ea typeface="+mn-ea"/>
                          <a:cs typeface="+mn-cs"/>
                        </a:rPr>
                        <a:t>19</a:t>
                      </a:r>
                      <a:endParaRPr lang="tr-TR" sz="1100" b="0" i="0" u="none" strike="noStrike" kern="1200" noProof="1">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tr-TR" sz="1100" b="0" i="0" u="none" strike="noStrike" kern="1200" noProof="1" smtClean="0">
                          <a:solidFill>
                            <a:schemeClr val="bg2">
                              <a:lumMod val="25000"/>
                            </a:schemeClr>
                          </a:solidFill>
                          <a:effectLst/>
                          <a:latin typeface="Calibri" panose="020F0502020204030204" pitchFamily="34" charset="0"/>
                          <a:ea typeface="+mn-ea"/>
                          <a:cs typeface="+mn-cs"/>
                        </a:rPr>
                        <a:t>19</a:t>
                      </a:r>
                      <a:endParaRPr lang="tr-TR" sz="1100" b="0" i="0" u="none" strike="noStrike" kern="1200" noProof="1">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7624279"/>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Middle East</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tr-TR" sz="1100" b="0" i="0" u="none" strike="noStrike" kern="1200" noProof="1" smtClean="0">
                          <a:solidFill>
                            <a:schemeClr val="bg2">
                              <a:lumMod val="25000"/>
                            </a:schemeClr>
                          </a:solidFill>
                          <a:effectLst/>
                          <a:latin typeface="Calibri" panose="020F0502020204030204" pitchFamily="34" charset="0"/>
                          <a:ea typeface="+mn-ea"/>
                          <a:cs typeface="+mn-cs"/>
                        </a:rPr>
                        <a:t>11</a:t>
                      </a:r>
                      <a:endParaRPr lang="tr-TR" sz="1100" b="0" i="0" u="none" strike="noStrike" kern="1200" noProof="1">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tr-TR" sz="1100" b="0" i="0" u="none" strike="noStrike" kern="1200" noProof="1" smtClean="0">
                          <a:solidFill>
                            <a:schemeClr val="bg2">
                              <a:lumMod val="25000"/>
                            </a:schemeClr>
                          </a:solidFill>
                          <a:effectLst/>
                          <a:latin typeface="Calibri" panose="020F0502020204030204" pitchFamily="34" charset="0"/>
                          <a:ea typeface="+mn-ea"/>
                          <a:cs typeface="+mn-cs"/>
                        </a:rPr>
                        <a:t>13</a:t>
                      </a:r>
                      <a:endParaRPr lang="tr-TR" sz="1100" b="0" i="0" u="none" strike="noStrike" kern="1200" noProof="1">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tr-TR" sz="1100" b="0" i="0" u="none" strike="noStrike" kern="1200" noProof="1" smtClean="0">
                          <a:solidFill>
                            <a:schemeClr val="bg2">
                              <a:lumMod val="25000"/>
                            </a:schemeClr>
                          </a:solidFill>
                          <a:effectLst/>
                          <a:latin typeface="Calibri" panose="020F0502020204030204" pitchFamily="34" charset="0"/>
                          <a:ea typeface="+mn-ea"/>
                          <a:cs typeface="+mn-cs"/>
                        </a:rPr>
                        <a:t>13</a:t>
                      </a:r>
                      <a:endParaRPr lang="tr-TR" sz="1100" b="0" i="0" u="none" strike="noStrike" kern="1200" noProof="1">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488846"/>
                  </a:ext>
                </a:extLst>
              </a:tr>
              <a:tr h="189264">
                <a:tc>
                  <a:txBody>
                    <a:bodyPr/>
                    <a:lstStyle/>
                    <a:p>
                      <a:pPr algn="r" fontAlgn="b"/>
                      <a:r>
                        <a:rPr lang="tr-TR" sz="1100" b="0" i="0" u="none" strike="noStrike" dirty="0" smtClean="0">
                          <a:solidFill>
                            <a:schemeClr val="bg2">
                              <a:lumMod val="25000"/>
                            </a:schemeClr>
                          </a:solidFill>
                          <a:effectLst/>
                          <a:latin typeface="Calibri" panose="020F0502020204030204" pitchFamily="34" charset="0"/>
                        </a:rPr>
                        <a:t>America</a:t>
                      </a:r>
                      <a:endParaRPr lang="en-US" sz="11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tr-TR" sz="1100" b="0" i="0" u="none" strike="noStrike" kern="1200" dirty="0" smtClean="0">
                          <a:solidFill>
                            <a:schemeClr val="bg2">
                              <a:lumMod val="25000"/>
                            </a:schemeClr>
                          </a:solidFill>
                          <a:effectLst/>
                          <a:latin typeface="Calibri" panose="020F0502020204030204" pitchFamily="34" charset="0"/>
                          <a:ea typeface="+mn-ea"/>
                          <a:cs typeface="+mn-cs"/>
                        </a:rPr>
                        <a:t>6</a:t>
                      </a:r>
                      <a:endParaRPr lang="en-US" sz="1100" b="0"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bg2">
                              <a:lumMod val="25000"/>
                            </a:schemeClr>
                          </a:solidFill>
                          <a:effectLst/>
                          <a:latin typeface="Calibri" panose="020F0502020204030204" pitchFamily="34" charset="0"/>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0" i="0" u="none" strike="noStrike" kern="1200" dirty="0">
                          <a:solidFill>
                            <a:schemeClr val="bg2">
                              <a:lumMod val="25000"/>
                            </a:schemeClr>
                          </a:solidFill>
                          <a:effectLst/>
                          <a:latin typeface="Calibri" panose="020F0502020204030204" pitchFamily="34" charset="0"/>
                          <a:ea typeface="+mn-ea"/>
                          <a:cs typeface="+mn-cs"/>
                        </a:rPr>
                        <a:t>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235471"/>
                  </a:ext>
                </a:extLst>
              </a:tr>
              <a:tr h="170143">
                <a:tc>
                  <a:txBody>
                    <a:bodyPr/>
                    <a:lstStyle/>
                    <a:p>
                      <a:pPr algn="r" fontAlgn="b"/>
                      <a:r>
                        <a:rPr lang="tr-TR" sz="1000" b="0" i="0" u="none" strike="noStrike" dirty="0" smtClean="0">
                          <a:solidFill>
                            <a:schemeClr val="bg2">
                              <a:lumMod val="25000"/>
                            </a:schemeClr>
                          </a:solidFill>
                          <a:effectLst/>
                          <a:latin typeface="Calibri" panose="020F0502020204030204" pitchFamily="34" charset="0"/>
                        </a:rPr>
                        <a:t>Domestic</a:t>
                      </a:r>
                      <a:endParaRPr lang="en-US" sz="1000" b="0" i="0" u="none" strike="noStrike" dirty="0">
                        <a:solidFill>
                          <a:schemeClr val="bg2">
                            <a:lumMod val="25000"/>
                          </a:schemeClr>
                        </a:solidFill>
                        <a:effectLst/>
                        <a:latin typeface="Calibri" panose="020F0502020204030204" pitchFamily="34" charset="0"/>
                      </a:endParaRP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100" b="0" i="0" u="none" strike="noStrike" kern="1200" dirty="0">
                          <a:solidFill>
                            <a:schemeClr val="bg2">
                              <a:lumMod val="25000"/>
                            </a:schemeClr>
                          </a:solidFill>
                          <a:effectLst/>
                          <a:latin typeface="Calibri" panose="020F0502020204030204" pitchFamily="34" charset="0"/>
                          <a:ea typeface="+mn-ea"/>
                          <a:cs typeface="+mn-cs"/>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tr-TR" sz="1100" b="0" i="0" u="none" strike="noStrike" kern="1200" dirty="0" smtClean="0">
                          <a:solidFill>
                            <a:schemeClr val="bg2">
                              <a:lumMod val="25000"/>
                            </a:schemeClr>
                          </a:solidFill>
                          <a:effectLst/>
                          <a:latin typeface="Calibri" panose="020F0502020204030204" pitchFamily="34" charset="0"/>
                          <a:ea typeface="+mn-ea"/>
                          <a:cs typeface="+mn-cs"/>
                        </a:rPr>
                        <a:t>2</a:t>
                      </a:r>
                      <a:endParaRPr lang="en-US" sz="1100" b="0"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tr-TR" sz="1100" b="0" i="0" u="none" strike="noStrike" kern="1200" dirty="0" smtClean="0">
                          <a:solidFill>
                            <a:schemeClr val="bg2">
                              <a:lumMod val="25000"/>
                            </a:schemeClr>
                          </a:solidFill>
                          <a:effectLst/>
                          <a:latin typeface="Calibri" panose="020F0502020204030204" pitchFamily="34" charset="0"/>
                          <a:ea typeface="+mn-ea"/>
                          <a:cs typeface="+mn-cs"/>
                        </a:rPr>
                        <a:t>2</a:t>
                      </a:r>
                      <a:endParaRPr lang="en-US" sz="1100" b="0"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7914198"/>
                  </a:ext>
                </a:extLst>
              </a:tr>
              <a:tr h="189264">
                <a:tc>
                  <a:txBody>
                    <a:bodyPr/>
                    <a:lstStyle/>
                    <a:p>
                      <a:pPr algn="r" fontAlgn="b"/>
                      <a:r>
                        <a:rPr lang="en-US" sz="1000" b="1" i="0" u="none" strike="noStrike" dirty="0">
                          <a:solidFill>
                            <a:schemeClr val="bg2">
                              <a:lumMod val="25000"/>
                            </a:schemeClr>
                          </a:solidFill>
                          <a:effectLst/>
                          <a:latin typeface="Calibri" panose="020F0502020204030204" pitchFamily="34" charset="0"/>
                        </a:rPr>
                        <a:t>Total</a:t>
                      </a:r>
                    </a:p>
                  </a:txBody>
                  <a:tcPr marL="8815" marR="8815" marT="881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tr-TR" sz="1100" b="1" i="0" u="none" strike="noStrike" kern="1200" dirty="0" smtClean="0">
                          <a:solidFill>
                            <a:schemeClr val="bg2">
                              <a:lumMod val="25000"/>
                            </a:schemeClr>
                          </a:solidFill>
                          <a:effectLst/>
                          <a:latin typeface="Calibri" panose="020F0502020204030204" pitchFamily="34" charset="0"/>
                          <a:ea typeface="+mn-ea"/>
                          <a:cs typeface="+mn-cs"/>
                        </a:rPr>
                        <a:t>70</a:t>
                      </a:r>
                      <a:endParaRPr lang="en-US" sz="1100" b="1"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1" i="0" u="none" strike="noStrike" kern="1200" dirty="0" smtClean="0">
                          <a:solidFill>
                            <a:schemeClr val="bg2">
                              <a:lumMod val="25000"/>
                            </a:schemeClr>
                          </a:solidFill>
                          <a:effectLst/>
                          <a:latin typeface="Calibri" panose="020F0502020204030204" pitchFamily="34" charset="0"/>
                          <a:ea typeface="+mn-ea"/>
                          <a:cs typeface="+mn-cs"/>
                        </a:rPr>
                        <a:t>8</a:t>
                      </a:r>
                      <a:r>
                        <a:rPr lang="tr-TR" sz="1100" b="1" i="0" u="none" strike="noStrike" kern="1200" dirty="0" smtClean="0">
                          <a:solidFill>
                            <a:schemeClr val="bg2">
                              <a:lumMod val="25000"/>
                            </a:schemeClr>
                          </a:solidFill>
                          <a:effectLst/>
                          <a:latin typeface="Calibri" panose="020F0502020204030204" pitchFamily="34" charset="0"/>
                          <a:ea typeface="+mn-ea"/>
                          <a:cs typeface="+mn-cs"/>
                        </a:rPr>
                        <a:t>6</a:t>
                      </a:r>
                      <a:endParaRPr lang="en-US" sz="1100" b="1"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100" b="1" i="0" u="none" strike="noStrike" kern="1200" dirty="0" smtClean="0">
                          <a:solidFill>
                            <a:schemeClr val="bg2">
                              <a:lumMod val="25000"/>
                            </a:schemeClr>
                          </a:solidFill>
                          <a:effectLst/>
                          <a:latin typeface="Calibri" panose="020F0502020204030204" pitchFamily="34" charset="0"/>
                          <a:ea typeface="+mn-ea"/>
                          <a:cs typeface="+mn-cs"/>
                        </a:rPr>
                        <a:t>8</a:t>
                      </a:r>
                      <a:r>
                        <a:rPr lang="tr-TR" sz="1100" b="1" i="0" u="none" strike="noStrike" kern="1200" dirty="0" smtClean="0">
                          <a:solidFill>
                            <a:schemeClr val="bg2">
                              <a:lumMod val="25000"/>
                            </a:schemeClr>
                          </a:solidFill>
                          <a:effectLst/>
                          <a:latin typeface="Calibri" panose="020F0502020204030204" pitchFamily="34" charset="0"/>
                          <a:ea typeface="+mn-ea"/>
                          <a:cs typeface="+mn-cs"/>
                        </a:rPr>
                        <a:t>6</a:t>
                      </a:r>
                      <a:endParaRPr lang="en-US" sz="1100" b="1" i="0" u="none" strike="noStrike" kern="1200" dirty="0">
                        <a:solidFill>
                          <a:schemeClr val="bg2">
                            <a:lumMod val="25000"/>
                          </a:schemeClr>
                        </a:solidFill>
                        <a:effectLst/>
                        <a:latin typeface="Calibri" panose="020F0502020204030204" pitchFamily="34" charset="0"/>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075592"/>
                  </a:ext>
                </a:extLst>
              </a:tr>
            </a:tbl>
          </a:graphicData>
        </a:graphic>
      </p:graphicFrame>
    </p:spTree>
    <p:extLst>
      <p:ext uri="{BB962C8B-B14F-4D97-AF65-F5344CB8AC3E}">
        <p14:creationId xmlns:p14="http://schemas.microsoft.com/office/powerpoint/2010/main" val="79916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2.70833E-6 -1.48148E-6 L -0.2655 0.26019 " pathEditMode="relative" rAng="0" ptsTypes="AA">
                                      <p:cBhvr>
                                        <p:cTn id="12" dur="2000" fill="hold"/>
                                        <p:tgtEl>
                                          <p:spTgt spid="30"/>
                                        </p:tgtEl>
                                        <p:attrNameLst>
                                          <p:attrName>ppt_x</p:attrName>
                                          <p:attrName>ppt_y</p:attrName>
                                        </p:attrNameLst>
                                      </p:cBhvr>
                                      <p:rCtr x="-13281" y="13009"/>
                                    </p:animMotion>
                                  </p:childTnLst>
                                </p:cTn>
                              </p:par>
                              <p:par>
                                <p:cTn id="13" presetID="35" presetClass="path" presetSubtype="0" accel="50000" decel="50000" fill="hold" grpId="1" nodeType="withEffect">
                                  <p:stCondLst>
                                    <p:cond delay="0"/>
                                  </p:stCondLst>
                                  <p:childTnLst>
                                    <p:animMotion origin="layout" path="M 3.54167E-6 -2.59259E-6 L -0.36341 -0.07291 " pathEditMode="relative" rAng="0" ptsTypes="AA">
                                      <p:cBhvr>
                                        <p:cTn id="14" dur="2000" fill="hold"/>
                                        <p:tgtEl>
                                          <p:spTgt spid="36"/>
                                        </p:tgtEl>
                                        <p:attrNameLst>
                                          <p:attrName>ppt_x</p:attrName>
                                          <p:attrName>ppt_y</p:attrName>
                                        </p:attrNameLst>
                                      </p:cBhvr>
                                      <p:rCtr x="-18177" y="-3657"/>
                                    </p:animMotion>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35" presetClass="path" presetSubtype="0" accel="50000" decel="50000" fill="hold" grpId="1" nodeType="withEffect">
                                  <p:stCondLst>
                                    <p:cond delay="0"/>
                                  </p:stCondLst>
                                  <p:childTnLst>
                                    <p:animMotion origin="layout" path="M 3.125E-6 -7.40741E-7 L 0.06523 0.04745 " pathEditMode="relative" rAng="0" ptsTypes="AA">
                                      <p:cBhvr>
                                        <p:cTn id="18" dur="2000" fill="hold"/>
                                        <p:tgtEl>
                                          <p:spTgt spid="39"/>
                                        </p:tgtEl>
                                        <p:attrNameLst>
                                          <p:attrName>ppt_x</p:attrName>
                                          <p:attrName>ppt_y</p:attrName>
                                        </p:attrNameLst>
                                      </p:cBhvr>
                                      <p:rCtr x="3255" y="2361"/>
                                    </p:animMotion>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35" presetClass="path" presetSubtype="0" accel="50000" decel="50000" fill="hold" grpId="1" nodeType="withEffect">
                                  <p:stCondLst>
                                    <p:cond delay="0"/>
                                  </p:stCondLst>
                                  <p:childTnLst>
                                    <p:animMotion origin="layout" path="M 2.08333E-6 -4.81481E-6 L 0.19505 0.03681 " pathEditMode="relative" rAng="0" ptsTypes="AA">
                                      <p:cBhvr>
                                        <p:cTn id="22" dur="2000" fill="hold"/>
                                        <p:tgtEl>
                                          <p:spTgt spid="32"/>
                                        </p:tgtEl>
                                        <p:attrNameLst>
                                          <p:attrName>ppt_x</p:attrName>
                                          <p:attrName>ppt_y</p:attrName>
                                        </p:attrNameLst>
                                      </p:cBhvr>
                                      <p:rCtr x="9753" y="1829"/>
                                    </p:animMotion>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35" presetClass="path" presetSubtype="0" accel="50000" decel="50000" fill="hold" grpId="1" nodeType="withEffect">
                                  <p:stCondLst>
                                    <p:cond delay="0"/>
                                  </p:stCondLst>
                                  <p:childTnLst>
                                    <p:animMotion origin="layout" path="M -3.54167E-6 3.33333E-6 L -0.03776 0.14166 " pathEditMode="relative" rAng="0" ptsTypes="AA">
                                      <p:cBhvr>
                                        <p:cTn id="26" dur="2000" fill="hold"/>
                                        <p:tgtEl>
                                          <p:spTgt spid="31"/>
                                        </p:tgtEl>
                                        <p:attrNameLst>
                                          <p:attrName>ppt_x</p:attrName>
                                          <p:attrName>ppt_y</p:attrName>
                                        </p:attrNameLst>
                                      </p:cBhvr>
                                      <p:rCtr x="-1888" y="7083"/>
                                    </p:animMotion>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35" presetClass="path" presetSubtype="0" accel="50000" decel="50000" fill="hold" grpId="1" nodeType="withEffect">
                                  <p:stCondLst>
                                    <p:cond delay="0"/>
                                  </p:stCondLst>
                                  <p:childTnLst>
                                    <p:animMotion origin="layout" path="M -3.54167E-6 3.33333E-6 L -0.09114 -0.06644 " pathEditMode="relative" rAng="0" ptsTypes="AA">
                                      <p:cBhvr>
                                        <p:cTn id="30" dur="2000" fill="hold"/>
                                        <p:tgtEl>
                                          <p:spTgt spid="37"/>
                                        </p:tgtEl>
                                        <p:attrNameLst>
                                          <p:attrName>ppt_x</p:attrName>
                                          <p:attrName>ppt_y</p:attrName>
                                        </p:attrNameLst>
                                      </p:cBhvr>
                                      <p:rCtr x="-4557" y="-3333"/>
                                    </p:animMotion>
                                  </p:childTnLst>
                                </p:cTn>
                              </p:par>
                              <p:par>
                                <p:cTn id="31" presetID="63" presetClass="path" presetSubtype="0" accel="50000" decel="50000" fill="hold" nodeType="withEffect">
                                  <p:stCondLst>
                                    <p:cond delay="0"/>
                                  </p:stCondLst>
                                  <p:childTnLst>
                                    <p:animMotion origin="layout" path="M 3.75E-6 -4.44444E-6 L 0.76484 -0.5537 " pathEditMode="relative" rAng="0" ptsTypes="AA">
                                      <p:cBhvr>
                                        <p:cTn id="32" dur="2500" fill="hold"/>
                                        <p:tgtEl>
                                          <p:spTgt spid="24"/>
                                        </p:tgtEl>
                                        <p:attrNameLst>
                                          <p:attrName>ppt_x</p:attrName>
                                          <p:attrName>ppt_y</p:attrName>
                                        </p:attrNameLst>
                                      </p:cBhvr>
                                      <p:rCtr x="38242" y="-27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9" grpId="1" animBg="1"/>
      <p:bldP spid="30" grpId="0" animBg="1"/>
      <p:bldP spid="30" grpId="1" animBg="1"/>
      <p:bldP spid="31" grpId="0" animBg="1"/>
      <p:bldP spid="31" grpId="1" animBg="1"/>
      <p:bldP spid="32" grpId="0" animBg="1"/>
      <p:bldP spid="32" grpId="1" animBg="1"/>
      <p:bldP spid="36" grpId="0" animBg="1"/>
      <p:bldP spid="36" grpId="1" animBg="1"/>
      <p:bldP spid="37" grpId="0" animBg="1"/>
      <p:bldP spid="3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8"/>
          <p:cNvSpPr txBox="1">
            <a:spLocks/>
          </p:cNvSpPr>
          <p:nvPr/>
        </p:nvSpPr>
        <p:spPr>
          <a:xfrm>
            <a:off x="1404064" y="1098388"/>
            <a:ext cx="3632589" cy="389408"/>
          </a:xfrm>
          <a:prstGeom prst="rect">
            <a:avLst/>
          </a:prstGeom>
          <a:solidFill>
            <a:srgbClr val="E2231A"/>
          </a:solidFill>
        </p:spPr>
        <p:txBody>
          <a:bodyPr lIns="114296" tIns="114296" rIns="0" bIns="114296" anchor="ctr" anchorCtr="0">
            <a:noAutofit/>
          </a:bodyPr>
          <a:lstStyle>
            <a:lvl1pPr marL="228600" indent="-228600" algn="l" defTabSz="914400" rtl="0" eaLnBrk="1" latinLnBrk="0" hangingPunct="1">
              <a:lnSpc>
                <a:spcPct val="110000"/>
              </a:lnSpc>
              <a:spcBef>
                <a:spcPts val="1000"/>
              </a:spcBef>
              <a:spcAft>
                <a:spcPts val="600"/>
              </a:spcAft>
              <a:buClr>
                <a:srgbClr val="E2231A"/>
              </a:buClr>
              <a:buFont typeface="Arial"/>
              <a:buChar char="•"/>
              <a:defRPr sz="2000" b="0" i="0" kern="1200">
                <a:solidFill>
                  <a:schemeClr val="bg2">
                    <a:lumMod val="25000"/>
                  </a:schemeClr>
                </a:solidFill>
                <a:latin typeface="Gotham Narrow Book" charset="0"/>
                <a:ea typeface="Gotham Narrow Book" charset="0"/>
                <a:cs typeface="Gotham Narrow Book" charset="0"/>
              </a:defRPr>
            </a:lvl1pPr>
            <a:lvl2pPr marL="685800" indent="-228600" algn="l" defTabSz="914400" rtl="0" eaLnBrk="1" latinLnBrk="0" hangingPunct="1">
              <a:lnSpc>
                <a:spcPct val="90000"/>
              </a:lnSpc>
              <a:spcBef>
                <a:spcPts val="500"/>
              </a:spcBef>
              <a:spcAft>
                <a:spcPts val="400"/>
              </a:spcAft>
              <a:buClr>
                <a:srgbClr val="E2231A"/>
              </a:buClr>
              <a:buFont typeface="Arial"/>
              <a:buChar char="•"/>
              <a:defRPr sz="1800" b="0" i="0" kern="1200">
                <a:solidFill>
                  <a:srgbClr val="8C9192"/>
                </a:solidFill>
                <a:latin typeface="Gotham Narrow Book" charset="0"/>
                <a:ea typeface="Gotham Narrow Book" charset="0"/>
                <a:cs typeface="Gotham Narrow Book" charset="0"/>
              </a:defRPr>
            </a:lvl2pPr>
            <a:lvl3pPr marL="1143000" indent="-228600" algn="l" defTabSz="914400" rtl="0" eaLnBrk="1" latinLnBrk="0" hangingPunct="1">
              <a:lnSpc>
                <a:spcPct val="90000"/>
              </a:lnSpc>
              <a:spcBef>
                <a:spcPts val="500"/>
              </a:spcBef>
              <a:buClr>
                <a:srgbClr val="E2231A"/>
              </a:buClr>
              <a:buFont typeface="Arial"/>
              <a:buChar char="•"/>
              <a:defRPr sz="1400" b="0" i="0" kern="1200">
                <a:solidFill>
                  <a:schemeClr val="bg2">
                    <a:lumMod val="25000"/>
                  </a:schemeClr>
                </a:solidFill>
                <a:latin typeface="Gotham Narrow Book" charset="0"/>
                <a:ea typeface="Gotham Narrow Book" charset="0"/>
                <a:cs typeface="Gotham Narrow Book"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E2231A"/>
              </a:buClr>
              <a:buSzTx/>
              <a:buFont typeface="Arial"/>
              <a:buChar char="•"/>
              <a:tabLst/>
              <a:defRPr/>
            </a:pPr>
            <a:r>
              <a:rPr kumimoji="0" lang="tr-TR" sz="1500" b="1" i="0" u="none" strike="noStrike" kern="1200" cap="none" spc="0" normalizeH="0" baseline="0" noProof="0" dirty="0" smtClean="0">
                <a:ln>
                  <a:noFill/>
                </a:ln>
                <a:solidFill>
                  <a:prstClr val="white"/>
                </a:solidFill>
                <a:effectLst/>
                <a:uLnTx/>
                <a:uFillTx/>
                <a:latin typeface="Calibri Bold" charset="0"/>
                <a:ea typeface="Calibri Bold" charset="0"/>
                <a:cs typeface="Calibri Bold" charset="0"/>
              </a:rPr>
              <a:t>HUB CONNECTIVITY DEVELOPMENT</a:t>
            </a:r>
            <a:endParaRPr kumimoji="0" lang="tr-TR" sz="1500" b="1" i="0" u="none" strike="noStrike" kern="1200" cap="none" spc="0" normalizeH="0" baseline="0" noProof="0" dirty="0">
              <a:ln>
                <a:noFill/>
              </a:ln>
              <a:solidFill>
                <a:prstClr val="white"/>
              </a:solidFill>
              <a:effectLst/>
              <a:uLnTx/>
              <a:uFillTx/>
              <a:latin typeface="Calibri Bold" charset="0"/>
              <a:ea typeface="Calibri Bold" charset="0"/>
              <a:cs typeface="Calibri Bold" charset="0"/>
            </a:endParaRPr>
          </a:p>
        </p:txBody>
      </p:sp>
      <p:sp>
        <p:nvSpPr>
          <p:cNvPr id="17" name="Oval 16"/>
          <p:cNvSpPr/>
          <p:nvPr/>
        </p:nvSpPr>
        <p:spPr>
          <a:xfrm>
            <a:off x="7912941" y="1836281"/>
            <a:ext cx="2279854" cy="2279854"/>
          </a:xfrm>
          <a:prstGeom prst="ellipse">
            <a:avLst/>
          </a:prstGeom>
          <a:solidFill>
            <a:srgbClr val="E22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6350"/>
              </a:lnSpc>
              <a:spcBef>
                <a:spcPts val="0"/>
              </a:spcBef>
              <a:spcAft>
                <a:spcPts val="0"/>
              </a:spcAft>
              <a:buClrTx/>
              <a:buSzTx/>
              <a:buFontTx/>
              <a:buNone/>
              <a:tabLst/>
              <a:defRPr/>
            </a:pPr>
            <a:r>
              <a:rPr kumimoji="0" lang="tr-TR" sz="6096" b="1" i="0" u="none" strike="noStrike" kern="1200" cap="none" spc="-190" normalizeH="0" baseline="0" noProof="0" dirty="0" smtClean="0">
                <a:ln>
                  <a:noFill/>
                </a:ln>
                <a:solidFill>
                  <a:srgbClr val="FEFFFF"/>
                </a:solidFill>
                <a:effectLst/>
                <a:uLnTx/>
                <a:uFillTx/>
                <a:latin typeface="Calibri Bold" charset="0"/>
                <a:ea typeface="Calibri Bold" charset="0"/>
                <a:cs typeface="Calibri Bold" charset="0"/>
              </a:rPr>
              <a:t>4</a:t>
            </a:r>
            <a:r>
              <a:rPr kumimoji="0" lang="en-US" sz="2795" b="1" i="0" u="none" strike="noStrike" kern="1200" cap="none" spc="-190" normalizeH="0" baseline="100000" noProof="0" dirty="0" err="1" smtClean="0">
                <a:ln>
                  <a:noFill/>
                </a:ln>
                <a:solidFill>
                  <a:srgbClr val="FEFFFF"/>
                </a:solidFill>
                <a:effectLst/>
                <a:uLnTx/>
                <a:uFillTx/>
                <a:latin typeface="Calibri Bold" charset="0"/>
                <a:ea typeface="Calibri Bold" charset="0"/>
                <a:cs typeface="Calibri Bold" charset="0"/>
              </a:rPr>
              <a:t>th</a:t>
            </a:r>
            <a:endParaRPr kumimoji="0" lang="en-US" sz="2795" b="1" i="0" u="none" strike="noStrike" kern="1200" cap="none" spc="-190" normalizeH="0" baseline="100000" noProof="0" dirty="0">
              <a:ln>
                <a:noFill/>
              </a:ln>
              <a:solidFill>
                <a:srgbClr val="FEFFFF"/>
              </a:solidFill>
              <a:effectLst/>
              <a:uLnTx/>
              <a:uFillTx/>
              <a:latin typeface="Calibri Bold" charset="0"/>
              <a:ea typeface="Calibri Bold" charset="0"/>
              <a:cs typeface="Calibri Bold"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Calibri"/>
                <a:ea typeface="+mn-ea"/>
                <a:cs typeface="+mn-cs"/>
              </a:rPr>
              <a:t>Airport Connectivity in Europe</a:t>
            </a:r>
            <a:endParaRPr kumimoji="0" lang="tr-T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itle 3"/>
          <p:cNvSpPr txBox="1">
            <a:spLocks/>
          </p:cNvSpPr>
          <p:nvPr/>
        </p:nvSpPr>
        <p:spPr>
          <a:xfrm>
            <a:off x="7176838" y="3782351"/>
            <a:ext cx="4747684" cy="2077273"/>
          </a:xfrm>
          <a:prstGeom prst="rect">
            <a:avLst/>
          </a:prstGeom>
        </p:spPr>
        <p:txBody>
          <a:bodyPr anchor="ctr" anchorCtr="0"/>
          <a:lstStyle>
            <a:lvl1pPr algn="l" defTabSz="1399882" rtl="0" eaLnBrk="1" latinLnBrk="0" hangingPunct="1">
              <a:spcBef>
                <a:spcPct val="0"/>
              </a:spcBef>
              <a:buNone/>
              <a:defRPr sz="6800" b="1" i="0" kern="1200">
                <a:solidFill>
                  <a:schemeClr val="tx1"/>
                </a:solidFill>
                <a:latin typeface="Gotham Narrow" charset="0"/>
                <a:ea typeface="Gotham Narrow" charset="0"/>
                <a:cs typeface="Gotham Narrow" charset="0"/>
              </a:defRPr>
            </a:lvl1pPr>
          </a:lstStyle>
          <a:p>
            <a:pPr marL="0" marR="0" lvl="0" indent="0" algn="l" defTabSz="139988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Regular" charset="0"/>
                <a:ea typeface="Calibri Regular" charset="0"/>
                <a:cs typeface="Calibri Regular" charset="0"/>
              </a:rPr>
              <a:t>IST has the fastest increase regarding connectivity among the European Hubs by </a:t>
            </a:r>
            <a:r>
              <a:rPr lang="tr-TR" sz="2000" b="0" dirty="0" smtClean="0">
                <a:solidFill>
                  <a:prstClr val="black"/>
                </a:solidFill>
                <a:latin typeface="Calibri Regular" charset="0"/>
                <a:ea typeface="Calibri Regular" charset="0"/>
                <a:cs typeface="Calibri Regular" charset="0"/>
              </a:rPr>
              <a:t>624</a:t>
            </a:r>
            <a:r>
              <a:rPr kumimoji="0" lang="en-US" sz="2000" b="0" i="0" u="none" strike="noStrike" kern="1200" cap="none" spc="0" normalizeH="0" baseline="0" noProof="0" dirty="0" smtClean="0">
                <a:ln>
                  <a:noFill/>
                </a:ln>
                <a:solidFill>
                  <a:prstClr val="black"/>
                </a:solidFill>
                <a:effectLst/>
                <a:uLnTx/>
                <a:uFillTx/>
                <a:latin typeface="Calibri Regular" charset="0"/>
                <a:ea typeface="Calibri Regular" charset="0"/>
                <a:cs typeface="Calibri Regular" charset="0"/>
              </a:rPr>
              <a:t>%.</a:t>
            </a:r>
            <a:endParaRPr kumimoji="0" lang="en-US" sz="2000" b="0" i="0" u="none" strike="noStrike" kern="1200" cap="none" spc="0" normalizeH="0" baseline="0" noProof="0" dirty="0">
              <a:ln>
                <a:noFill/>
              </a:ln>
              <a:solidFill>
                <a:prstClr val="black"/>
              </a:solidFill>
              <a:effectLst/>
              <a:uLnTx/>
              <a:uFillTx/>
              <a:latin typeface="Calibri Regular" charset="0"/>
              <a:ea typeface="Calibri Regular" charset="0"/>
              <a:cs typeface="Calibri Regular" charset="0"/>
            </a:endParaRPr>
          </a:p>
        </p:txBody>
      </p:sp>
      <p:graphicFrame>
        <p:nvGraphicFramePr>
          <p:cNvPr id="9" name="Chart 8"/>
          <p:cNvGraphicFramePr>
            <a:graphicFrameLocks/>
          </p:cNvGraphicFramePr>
          <p:nvPr>
            <p:extLst/>
          </p:nvPr>
        </p:nvGraphicFramePr>
        <p:xfrm>
          <a:off x="870661" y="1412859"/>
          <a:ext cx="2343150" cy="4786312"/>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Arrow Connector 11"/>
          <p:cNvCxnSpPr/>
          <p:nvPr/>
        </p:nvCxnSpPr>
        <p:spPr>
          <a:xfrm flipV="1">
            <a:off x="1571919" y="2863970"/>
            <a:ext cx="2033923" cy="1695910"/>
          </a:xfrm>
          <a:prstGeom prst="straightConnector1">
            <a:avLst/>
          </a:prstGeom>
          <a:ln w="38100">
            <a:solidFill>
              <a:srgbClr val="C00000"/>
            </a:solidFill>
            <a:tailEnd type="triangle"/>
          </a:ln>
        </p:spPr>
        <p:style>
          <a:lnRef idx="1">
            <a:schemeClr val="accent6"/>
          </a:lnRef>
          <a:fillRef idx="0">
            <a:schemeClr val="accent6"/>
          </a:fillRef>
          <a:effectRef idx="0">
            <a:schemeClr val="accent6"/>
          </a:effectRef>
          <a:fontRef idx="minor">
            <a:schemeClr val="tx1"/>
          </a:fontRef>
        </p:style>
      </p:cxnSp>
      <p:sp>
        <p:nvSpPr>
          <p:cNvPr id="13" name="Rectangle 12"/>
          <p:cNvSpPr/>
          <p:nvPr/>
        </p:nvSpPr>
        <p:spPr>
          <a:xfrm rot="19088245">
            <a:off x="2189187" y="3323496"/>
            <a:ext cx="7040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624</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197207" y="6207798"/>
            <a:ext cx="4572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0" i="1" u="none" strike="noStrike" kern="1200" cap="none" spc="0" normalizeH="0" baseline="0" noProof="0" dirty="0">
                <a:ln>
                  <a:noFill/>
                </a:ln>
                <a:solidFill>
                  <a:prstClr val="black"/>
                </a:solidFill>
                <a:effectLst/>
                <a:uLnTx/>
                <a:uFillTx/>
                <a:latin typeface="Calibri"/>
                <a:ea typeface="+mn-ea"/>
                <a:cs typeface="+mn-cs"/>
              </a:rPr>
              <a:t>Source: </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A</a:t>
            </a:r>
            <a:r>
              <a:rPr kumimoji="0" lang="tr-TR" sz="1100" b="0" i="1" u="none" strike="noStrike" kern="1200" cap="none" spc="0" normalizeH="0" baseline="0" noProof="0" dirty="0" smtClean="0">
                <a:ln>
                  <a:noFill/>
                </a:ln>
                <a:solidFill>
                  <a:prstClr val="black"/>
                </a:solidFill>
                <a:effectLst/>
                <a:uLnTx/>
                <a:uFillTx/>
                <a:latin typeface="Calibri"/>
                <a:ea typeface="+mn-ea"/>
                <a:cs typeface="+mn-cs"/>
              </a:rPr>
              <a:t>CI</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tr-TR" sz="1100" b="0" i="1" u="none" strike="noStrike" kern="1200" cap="none" spc="0" normalizeH="0" baseline="0" noProof="0" dirty="0" err="1">
                <a:ln>
                  <a:noFill/>
                </a:ln>
                <a:solidFill>
                  <a:prstClr val="black"/>
                </a:solidFill>
                <a:effectLst/>
                <a:uLnTx/>
                <a:uFillTx/>
                <a:latin typeface="Calibri"/>
                <a:ea typeface="+mn-ea"/>
                <a:cs typeface="+mn-cs"/>
              </a:rPr>
              <a:t>E</a:t>
            </a:r>
            <a:r>
              <a:rPr kumimoji="0" lang="en-US" sz="1100" b="0" i="1" u="none" strike="noStrike" kern="1200" cap="none" spc="0" normalizeH="0" baseline="0" noProof="0" dirty="0" err="1" smtClean="0">
                <a:ln>
                  <a:noFill/>
                </a:ln>
                <a:solidFill>
                  <a:prstClr val="black"/>
                </a:solidFill>
                <a:effectLst/>
                <a:uLnTx/>
                <a:uFillTx/>
                <a:latin typeface="Calibri"/>
                <a:ea typeface="+mn-ea"/>
                <a:cs typeface="+mn-cs"/>
              </a:rPr>
              <a:t>urope</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tr-TR" sz="1100" b="0" i="1" u="none" strike="noStrike" kern="1200" cap="none" spc="0" normalizeH="0" baseline="0" noProof="0" dirty="0" smtClean="0">
                <a:ln>
                  <a:noFill/>
                </a:ln>
                <a:solidFill>
                  <a:prstClr val="black"/>
                </a:solidFill>
                <a:effectLst/>
                <a:uLnTx/>
                <a:uFillTx/>
                <a:latin typeface="Calibri"/>
                <a:ea typeface="+mn-ea"/>
                <a:cs typeface="+mn-cs"/>
              </a:rPr>
              <a:t>A</a:t>
            </a:r>
            <a:r>
              <a:rPr kumimoji="0" lang="en-US" sz="1100" b="0" i="1" u="none" strike="noStrike" kern="1200" cap="none" spc="0" normalizeH="0" baseline="0" noProof="0" dirty="0" err="1" smtClean="0">
                <a:ln>
                  <a:noFill/>
                </a:ln>
                <a:solidFill>
                  <a:prstClr val="black"/>
                </a:solidFill>
                <a:effectLst/>
                <a:uLnTx/>
                <a:uFillTx/>
                <a:latin typeface="Calibri"/>
                <a:ea typeface="+mn-ea"/>
                <a:cs typeface="+mn-cs"/>
              </a:rPr>
              <a:t>irport</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tr-TR" sz="1100" b="0" i="1" u="none" strike="noStrike" kern="1200" cap="none" spc="0" normalizeH="0" baseline="0" noProof="0" dirty="0" smtClean="0">
                <a:ln>
                  <a:noFill/>
                </a:ln>
                <a:solidFill>
                  <a:prstClr val="black"/>
                </a:solidFill>
                <a:effectLst/>
                <a:uLnTx/>
                <a:uFillTx/>
                <a:latin typeface="Calibri"/>
                <a:ea typeface="+mn-ea"/>
                <a:cs typeface="+mn-cs"/>
              </a:rPr>
              <a:t>I</a:t>
            </a:r>
            <a:r>
              <a:rPr kumimoji="0" lang="en-US" sz="1100" b="0" i="1" u="none" strike="noStrike" kern="1200" cap="none" spc="0" normalizeH="0" baseline="0" noProof="0" dirty="0" err="1" smtClean="0">
                <a:ln>
                  <a:noFill/>
                </a:ln>
                <a:solidFill>
                  <a:prstClr val="black"/>
                </a:solidFill>
                <a:effectLst/>
                <a:uLnTx/>
                <a:uFillTx/>
                <a:latin typeface="Calibri"/>
                <a:ea typeface="+mn-ea"/>
                <a:cs typeface="+mn-cs"/>
              </a:rPr>
              <a:t>ndustry</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tr-TR" sz="1100" b="0" i="1" u="none" strike="noStrike" kern="1200" cap="none" spc="0" normalizeH="0" baseline="0" noProof="0" dirty="0" smtClean="0">
                <a:ln>
                  <a:noFill/>
                </a:ln>
                <a:solidFill>
                  <a:prstClr val="black"/>
                </a:solidFill>
                <a:effectLst/>
                <a:uLnTx/>
                <a:uFillTx/>
                <a:latin typeface="Calibri"/>
                <a:ea typeface="+mn-ea"/>
                <a:cs typeface="+mn-cs"/>
              </a:rPr>
              <a:t>C</a:t>
            </a:r>
            <a:r>
              <a:rPr kumimoji="0" lang="en-US" sz="1100" b="0" i="1" u="none" strike="noStrike" kern="1200" cap="none" spc="0" normalizeH="0" baseline="0" noProof="0" dirty="0" err="1" smtClean="0">
                <a:ln>
                  <a:noFill/>
                </a:ln>
                <a:solidFill>
                  <a:prstClr val="black"/>
                </a:solidFill>
                <a:effectLst/>
                <a:uLnTx/>
                <a:uFillTx/>
                <a:latin typeface="Calibri"/>
                <a:ea typeface="+mn-ea"/>
                <a:cs typeface="+mn-cs"/>
              </a:rPr>
              <a:t>onnectivity</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 </a:t>
            </a:r>
            <a:r>
              <a:rPr kumimoji="0" lang="tr-TR" sz="1100" b="0" i="1" u="none" strike="noStrike" kern="1200" cap="none" spc="0" normalizeH="0" baseline="0" noProof="0" dirty="0" smtClean="0">
                <a:ln>
                  <a:noFill/>
                </a:ln>
                <a:solidFill>
                  <a:prstClr val="black"/>
                </a:solidFill>
                <a:effectLst/>
                <a:uLnTx/>
                <a:uFillTx/>
                <a:latin typeface="Calibri"/>
                <a:ea typeface="+mn-ea"/>
                <a:cs typeface="+mn-cs"/>
              </a:rPr>
              <a:t>R</a:t>
            </a:r>
            <a:r>
              <a:rPr kumimoji="0" lang="en-US" sz="1100" b="0" i="1" u="none" strike="noStrike" kern="1200" cap="none" spc="0" normalizeH="0" baseline="0" noProof="0" dirty="0" err="1" smtClean="0">
                <a:ln>
                  <a:noFill/>
                </a:ln>
                <a:solidFill>
                  <a:prstClr val="black"/>
                </a:solidFill>
                <a:effectLst/>
                <a:uLnTx/>
                <a:uFillTx/>
                <a:latin typeface="Calibri"/>
                <a:ea typeface="+mn-ea"/>
                <a:cs typeface="+mn-cs"/>
              </a:rPr>
              <a:t>eport</a:t>
            </a:r>
            <a:r>
              <a:rPr kumimoji="0" lang="tr-TR" sz="1100" b="0" i="1" u="none" strike="noStrike" kern="1200" cap="none" spc="0" normalizeH="0" baseline="0" noProof="0" dirty="0" smtClean="0">
                <a:ln>
                  <a:noFill/>
                </a:ln>
                <a:solidFill>
                  <a:prstClr val="black"/>
                </a:solidFill>
                <a:effectLst/>
                <a:uLnTx/>
                <a:uFillTx/>
                <a:latin typeface="Calibri"/>
                <a:ea typeface="+mn-ea"/>
                <a:cs typeface="+mn-cs"/>
              </a:rPr>
              <a:t>,</a:t>
            </a:r>
            <a:r>
              <a:rPr kumimoji="0" lang="en-US" sz="1100" b="0" i="1" u="none" strike="noStrike" kern="1200" cap="none" spc="0" normalizeH="0" baseline="0" noProof="0" dirty="0" smtClean="0">
                <a:ln>
                  <a:noFill/>
                </a:ln>
                <a:solidFill>
                  <a:prstClr val="black"/>
                </a:solidFill>
                <a:effectLst/>
                <a:uLnTx/>
                <a:uFillTx/>
                <a:latin typeface="Calibri"/>
                <a:ea typeface="+mn-ea"/>
                <a:cs typeface="+mn-cs"/>
              </a:rPr>
              <a:t> 2017</a:t>
            </a:r>
            <a:endParaRPr kumimoji="0" lang="en-US" sz="1100" b="0"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3" name="Chart 22"/>
          <p:cNvGraphicFramePr>
            <a:graphicFrameLocks/>
          </p:cNvGraphicFramePr>
          <p:nvPr>
            <p:extLst/>
          </p:nvPr>
        </p:nvGraphicFramePr>
        <p:xfrm>
          <a:off x="3474489" y="1365808"/>
          <a:ext cx="2325191" cy="4794939"/>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0" y="127235"/>
            <a:ext cx="3796232" cy="461665"/>
          </a:xfrm>
          <a:prstGeom prst="rect">
            <a:avLst/>
          </a:prstGeom>
        </p:spPr>
        <p:txBody>
          <a:bodyPr wrap="none">
            <a:spAutoFit/>
          </a:bodyPr>
          <a:lstStyle/>
          <a:p>
            <a:r>
              <a:rPr lang="tr-TR" sz="2400" b="1" spc="100" dirty="0">
                <a:solidFill>
                  <a:schemeClr val="bg1"/>
                </a:solidFill>
                <a:latin typeface="Calibri Bold" charset="0"/>
                <a:ea typeface="Calibri Bold" charset="0"/>
                <a:cs typeface="Calibri Bold" charset="0"/>
              </a:rPr>
              <a:t>HUB</a:t>
            </a:r>
            <a:r>
              <a:rPr lang="tr-TR" sz="2400" dirty="0">
                <a:solidFill>
                  <a:schemeClr val="bg1"/>
                </a:solidFill>
              </a:rPr>
              <a:t> </a:t>
            </a:r>
            <a:r>
              <a:rPr lang="tr-TR" sz="2400" b="1" spc="100" dirty="0">
                <a:solidFill>
                  <a:schemeClr val="bg1"/>
                </a:solidFill>
                <a:latin typeface="Calibri Bold" charset="0"/>
                <a:ea typeface="Calibri Bold" charset="0"/>
                <a:cs typeface="Calibri Bold" charset="0"/>
              </a:rPr>
              <a:t>Connectivity</a:t>
            </a:r>
            <a:r>
              <a:rPr lang="tr-TR" sz="2400" dirty="0">
                <a:solidFill>
                  <a:schemeClr val="bg1"/>
                </a:solidFill>
              </a:rPr>
              <a:t> </a:t>
            </a:r>
            <a:r>
              <a:rPr lang="tr-TR" sz="2400" b="1" spc="100" dirty="0">
                <a:solidFill>
                  <a:schemeClr val="bg1"/>
                </a:solidFill>
                <a:latin typeface="Calibri Bold" charset="0"/>
                <a:ea typeface="Calibri Bold" charset="0"/>
                <a:cs typeface="Calibri Bold" charset="0"/>
              </a:rPr>
              <a:t>Ranking</a:t>
            </a:r>
            <a:endParaRPr lang="en-US" sz="2400" b="1" spc="100" dirty="0">
              <a:solidFill>
                <a:schemeClr val="bg1"/>
              </a:solidFill>
              <a:latin typeface="Calibri Bold" charset="0"/>
              <a:ea typeface="Calibri Bold" charset="0"/>
              <a:cs typeface="Calibri Bold" charset="0"/>
            </a:endParaRPr>
          </a:p>
        </p:txBody>
      </p:sp>
    </p:spTree>
    <p:extLst>
      <p:ext uri="{BB962C8B-B14F-4D97-AF65-F5344CB8AC3E}">
        <p14:creationId xmlns:p14="http://schemas.microsoft.com/office/powerpoint/2010/main" val="314273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400" noProof="1"/>
              <a:t>World</a:t>
            </a:r>
            <a:r>
              <a:rPr lang="tr-TR" noProof="1" smtClean="0"/>
              <a:t> </a:t>
            </a:r>
            <a:r>
              <a:rPr lang="tr-TR" sz="2400" noProof="1"/>
              <a:t>Perishable</a:t>
            </a:r>
            <a:r>
              <a:rPr lang="tr-TR" noProof="1" smtClean="0"/>
              <a:t> </a:t>
            </a:r>
            <a:r>
              <a:rPr lang="tr-TR" sz="2400" noProof="1"/>
              <a:t>Air</a:t>
            </a:r>
            <a:r>
              <a:rPr lang="tr-TR" noProof="1" smtClean="0"/>
              <a:t> </a:t>
            </a:r>
            <a:r>
              <a:rPr lang="tr-TR" sz="2400" noProof="1"/>
              <a:t>Trade</a:t>
            </a:r>
            <a:r>
              <a:rPr lang="tr-TR" noProof="1" smtClean="0"/>
              <a:t> </a:t>
            </a:r>
            <a:r>
              <a:rPr lang="tr-TR" sz="2400" noProof="1"/>
              <a:t>Lane</a:t>
            </a:r>
            <a:r>
              <a:rPr lang="tr-TR" noProof="1" smtClean="0"/>
              <a:t> – </a:t>
            </a:r>
            <a:r>
              <a:rPr lang="tr-TR" sz="2400" noProof="1"/>
              <a:t>Origin</a:t>
            </a:r>
            <a:r>
              <a:rPr lang="tr-TR" noProof="1" smtClean="0"/>
              <a:t> </a:t>
            </a:r>
            <a:r>
              <a:rPr lang="tr-TR" sz="2400" noProof="1"/>
              <a:t>Country</a:t>
            </a:r>
          </a:p>
        </p:txBody>
      </p:sp>
      <p:pic>
        <p:nvPicPr>
          <p:cNvPr id="4" name="Picture 3"/>
          <p:cNvPicPr>
            <a:picLocks noChangeAspect="1"/>
          </p:cNvPicPr>
          <p:nvPr/>
        </p:nvPicPr>
        <p:blipFill rotWithShape="1">
          <a:blip r:embed="rId3"/>
          <a:srcRect l="4343" r="2497"/>
          <a:stretch/>
        </p:blipFill>
        <p:spPr>
          <a:xfrm>
            <a:off x="0" y="634483"/>
            <a:ext cx="12192000" cy="5838608"/>
          </a:xfrm>
          <a:prstGeom prst="rect">
            <a:avLst/>
          </a:prstGeom>
        </p:spPr>
      </p:pic>
      <p:sp>
        <p:nvSpPr>
          <p:cNvPr id="6" name="TextBox 5"/>
          <p:cNvSpPr txBox="1"/>
          <p:nvPr/>
        </p:nvSpPr>
        <p:spPr>
          <a:xfrm>
            <a:off x="0" y="6154341"/>
            <a:ext cx="2133600" cy="261610"/>
          </a:xfrm>
          <a:prstGeom prst="rect">
            <a:avLst/>
          </a:prstGeom>
          <a:noFill/>
        </p:spPr>
        <p:txBody>
          <a:bodyPr wrap="square" rtlCol="0">
            <a:spAutoFit/>
          </a:bodyPr>
          <a:lstStyle/>
          <a:p>
            <a:r>
              <a:rPr lang="tr-TR" sz="1100" dirty="0" smtClean="0">
                <a:solidFill>
                  <a:schemeClr val="accent1">
                    <a:lumMod val="50000"/>
                  </a:schemeClr>
                </a:solidFill>
              </a:rPr>
              <a:t>WACD</a:t>
            </a:r>
            <a:endParaRPr lang="en-US" sz="1100" dirty="0">
              <a:solidFill>
                <a:schemeClr val="accent1">
                  <a:lumMod val="50000"/>
                </a:schemeClr>
              </a:solidFill>
            </a:endParaRPr>
          </a:p>
        </p:txBody>
      </p:sp>
      <p:sp>
        <p:nvSpPr>
          <p:cNvPr id="9" name="Oval 8"/>
          <p:cNvSpPr/>
          <p:nvPr/>
        </p:nvSpPr>
        <p:spPr>
          <a:xfrm>
            <a:off x="296955" y="4002658"/>
            <a:ext cx="1773385" cy="1715666"/>
          </a:xfrm>
          <a:prstGeom prst="ellipse">
            <a:avLst/>
          </a:prstGeom>
          <a:solidFill>
            <a:srgbClr val="F2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solidFill>
                  <a:schemeClr val="bg1"/>
                </a:solidFill>
              </a:rPr>
              <a:t>82% </a:t>
            </a:r>
            <a:r>
              <a:rPr lang="tr-TR" b="1" dirty="0" smtClean="0">
                <a:solidFill>
                  <a:schemeClr val="bg1"/>
                </a:solidFill>
              </a:rPr>
              <a:t>of </a:t>
            </a:r>
          </a:p>
          <a:p>
            <a:pPr algn="ctr"/>
            <a:r>
              <a:rPr lang="tr-TR" b="1" dirty="0" smtClean="0">
                <a:solidFill>
                  <a:schemeClr val="bg1"/>
                </a:solidFill>
              </a:rPr>
              <a:t>Volume of Origin  Countries</a:t>
            </a:r>
            <a:br>
              <a:rPr lang="tr-TR" b="1" dirty="0" smtClean="0">
                <a:solidFill>
                  <a:schemeClr val="bg1"/>
                </a:solidFill>
              </a:rPr>
            </a:br>
            <a:r>
              <a:rPr lang="tr-TR" b="1" dirty="0" smtClean="0">
                <a:solidFill>
                  <a:schemeClr val="bg1"/>
                </a:solidFill>
              </a:rPr>
              <a:t> </a:t>
            </a:r>
            <a:endParaRPr lang="tr-TR" sz="1350" b="1" dirty="0">
              <a:solidFill>
                <a:schemeClr val="bg1"/>
              </a:solidFill>
            </a:endParaRPr>
          </a:p>
        </p:txBody>
      </p:sp>
      <p:sp>
        <p:nvSpPr>
          <p:cNvPr id="11" name="Oval 10"/>
          <p:cNvSpPr/>
          <p:nvPr/>
        </p:nvSpPr>
        <p:spPr>
          <a:xfrm>
            <a:off x="9329652" y="5718323"/>
            <a:ext cx="254922" cy="269303"/>
          </a:xfrm>
          <a:prstGeom prst="ellipse">
            <a:avLst/>
          </a:prstGeom>
          <a:solidFill>
            <a:srgbClr val="F2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Oval 11"/>
          <p:cNvSpPr/>
          <p:nvPr/>
        </p:nvSpPr>
        <p:spPr>
          <a:xfrm>
            <a:off x="9329652" y="6000126"/>
            <a:ext cx="254922" cy="269303"/>
          </a:xfrm>
          <a:prstGeom prst="ellipse">
            <a:avLst/>
          </a:prstGeom>
          <a:solidFill>
            <a:srgbClr val="4A8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Rectangle 12"/>
          <p:cNvSpPr/>
          <p:nvPr/>
        </p:nvSpPr>
        <p:spPr>
          <a:xfrm>
            <a:off x="9457113" y="5718323"/>
            <a:ext cx="1105593" cy="19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dirty="0" smtClean="0"/>
              <a:t> TK Coverage</a:t>
            </a:r>
            <a:endParaRPr lang="en-US" sz="1100" dirty="0"/>
          </a:p>
        </p:txBody>
      </p:sp>
      <p:sp>
        <p:nvSpPr>
          <p:cNvPr id="14" name="Rectangle 13"/>
          <p:cNvSpPr/>
          <p:nvPr/>
        </p:nvSpPr>
        <p:spPr>
          <a:xfrm>
            <a:off x="9457113" y="6035023"/>
            <a:ext cx="1540626" cy="19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dirty="0" smtClean="0"/>
              <a:t>Not in TK Coverage</a:t>
            </a:r>
            <a:endParaRPr lang="en-US" sz="1100" dirty="0"/>
          </a:p>
        </p:txBody>
      </p:sp>
      <p:pic>
        <p:nvPicPr>
          <p:cNvPr id="15" name="Picture 4" descr="salmon png ile ilgili gÃ¶rsel sonuc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231" b="100000" l="0" r="100000"/>
                    </a14:imgEffect>
                  </a14:imgLayer>
                </a14:imgProps>
              </a:ext>
              <a:ext uri="{28A0092B-C50C-407E-A947-70E740481C1C}">
                <a14:useLocalDpi xmlns:a14="http://schemas.microsoft.com/office/drawing/2010/main" val="0"/>
              </a:ext>
            </a:extLst>
          </a:blip>
          <a:srcRect/>
          <a:stretch>
            <a:fillRect/>
          </a:stretch>
        </p:blipFill>
        <p:spPr bwMode="auto">
          <a:xfrm rot="21429426">
            <a:off x="6943991" y="2676518"/>
            <a:ext cx="332500" cy="216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almon png ile ilgili gÃ¶rsel sonuc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231" b="100000" l="0" r="100000"/>
                    </a14:imgEffect>
                  </a14:imgLayer>
                </a14:imgProps>
              </a:ext>
              <a:ext uri="{28A0092B-C50C-407E-A947-70E740481C1C}">
                <a14:useLocalDpi xmlns:a14="http://schemas.microsoft.com/office/drawing/2010/main" val="0"/>
              </a:ext>
            </a:extLst>
          </a:blip>
          <a:srcRect/>
          <a:stretch>
            <a:fillRect/>
          </a:stretch>
        </p:blipFill>
        <p:spPr bwMode="auto">
          <a:xfrm rot="21429426">
            <a:off x="8789685" y="3874714"/>
            <a:ext cx="393674" cy="2558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t flowers png ile ilgili gÃ¶rsel sonucu"/>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6173" y="3816328"/>
            <a:ext cx="467328" cy="3074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t flowers png ile ilgili gÃ¶rsel sonucu"/>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38836" y="2812262"/>
            <a:ext cx="269019" cy="1769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t flowers png ile ilgili gÃ¶rsel sonucu"/>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96000" y="2206822"/>
            <a:ext cx="351453" cy="2312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t flowers png ile ilgili gÃ¶rsel sonucu"/>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64487" y="3994307"/>
            <a:ext cx="393600" cy="2589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uth african fruits ile ilgili gÃ¶rsel sonucu"/>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59812" y="5125063"/>
            <a:ext cx="556361" cy="3467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south african fruits ile ilgili gÃ¶rsel sonucu"/>
          <p:cNvPicPr>
            <a:picLocks noChangeAspect="1" noChangeArrowheads="1"/>
          </p:cNvPicPr>
          <p:nvPr/>
        </p:nvPicPr>
        <p:blipFill>
          <a:blip r:embed="rId18"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12327" y="2611207"/>
            <a:ext cx="556361" cy="346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south african fruits ile ilgili gÃ¶rsel sonucu"/>
          <p:cNvPicPr>
            <a:picLocks noChangeAspect="1" noChangeArrowheads="1"/>
          </p:cNvPicPr>
          <p:nvPr/>
        </p:nvPicPr>
        <p:blipFill>
          <a:blip r:embed="rId18"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73650" y="4424456"/>
            <a:ext cx="556361" cy="3467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vegetables png ile ilgili gÃ¶rsel sonucu"/>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47654" y="3137733"/>
            <a:ext cx="477736" cy="3173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t flowers png ile ilgili gÃ¶rsel sonucu"/>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9666" y="3726836"/>
            <a:ext cx="272056" cy="1789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south african fruits ile ilgili gÃ¶rsel sonucu"/>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07575" y="3761087"/>
            <a:ext cx="333808" cy="20804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almon png ile ilgili gÃ¶rsel sonucu"/>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231" b="100000" l="0" r="100000"/>
                    </a14:imgEffect>
                  </a14:imgLayer>
                </a14:imgProps>
              </a:ext>
              <a:ext uri="{28A0092B-C50C-407E-A947-70E740481C1C}">
                <a14:useLocalDpi xmlns:a14="http://schemas.microsoft.com/office/drawing/2010/main" val="0"/>
              </a:ext>
            </a:extLst>
          </a:blip>
          <a:srcRect/>
          <a:stretch>
            <a:fillRect/>
          </a:stretch>
        </p:blipFill>
        <p:spPr bwMode="auto">
          <a:xfrm rot="21429426">
            <a:off x="10625711" y="2735730"/>
            <a:ext cx="715513" cy="4650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south african fruits ile ilgili gÃ¶rsel sonucu"/>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14863" y="3179304"/>
            <a:ext cx="375795" cy="2342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south african fruits ile ilgili gÃ¶rsel sonucu"/>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50589" y="3981219"/>
            <a:ext cx="375795" cy="23421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outh african fruits ile ilgili gÃ¶rsel sonucu"/>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28245" y="2475638"/>
            <a:ext cx="310241" cy="19335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eat ile ilgili gÃ¶rsel sonucu"/>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10000" b="96863" l="10000" r="94000"/>
                    </a14:imgEffect>
                  </a14:imgLayer>
                </a14:imgProps>
              </a:ext>
              <a:ext uri="{28A0092B-C50C-407E-A947-70E740481C1C}">
                <a14:useLocalDpi xmlns:a14="http://schemas.microsoft.com/office/drawing/2010/main" val="0"/>
              </a:ext>
            </a:extLst>
          </a:blip>
          <a:srcRect/>
          <a:stretch>
            <a:fillRect/>
          </a:stretch>
        </p:blipFill>
        <p:spPr bwMode="auto">
          <a:xfrm>
            <a:off x="2262115" y="2381166"/>
            <a:ext cx="602008" cy="361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salmon png ile ilgili gÃ¶rsel sonucu"/>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231" b="100000" l="0" r="100000"/>
                    </a14:imgEffect>
                  </a14:imgLayer>
                </a14:imgProps>
              </a:ext>
              <a:ext uri="{28A0092B-C50C-407E-A947-70E740481C1C}">
                <a14:useLocalDpi xmlns:a14="http://schemas.microsoft.com/office/drawing/2010/main" val="0"/>
              </a:ext>
            </a:extLst>
          </a:blip>
          <a:srcRect/>
          <a:stretch>
            <a:fillRect/>
          </a:stretch>
        </p:blipFill>
        <p:spPr bwMode="auto">
          <a:xfrm rot="21429426">
            <a:off x="6109433" y="1068167"/>
            <a:ext cx="715513" cy="46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02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5" y="135861"/>
            <a:ext cx="9998255" cy="393593"/>
          </a:xfrm>
        </p:spPr>
        <p:txBody>
          <a:bodyPr>
            <a:normAutofit/>
          </a:bodyPr>
          <a:lstStyle/>
          <a:p>
            <a:r>
              <a:rPr lang="tr-TR" sz="2400" noProof="1"/>
              <a:t>World</a:t>
            </a:r>
            <a:r>
              <a:rPr lang="tr-TR" noProof="1" smtClean="0"/>
              <a:t> </a:t>
            </a:r>
            <a:r>
              <a:rPr lang="tr-TR" sz="2400" noProof="1"/>
              <a:t>Perishable</a:t>
            </a:r>
            <a:r>
              <a:rPr lang="tr-TR" noProof="1" smtClean="0"/>
              <a:t> </a:t>
            </a:r>
            <a:r>
              <a:rPr lang="tr-TR" sz="2400" noProof="1"/>
              <a:t>Air</a:t>
            </a:r>
            <a:r>
              <a:rPr lang="tr-TR" noProof="1" smtClean="0"/>
              <a:t> </a:t>
            </a:r>
            <a:r>
              <a:rPr lang="tr-TR" sz="2400" noProof="1"/>
              <a:t>Trade</a:t>
            </a:r>
            <a:r>
              <a:rPr lang="tr-TR" noProof="1" smtClean="0"/>
              <a:t> </a:t>
            </a:r>
            <a:r>
              <a:rPr lang="tr-TR" sz="2400" noProof="1"/>
              <a:t>Lane</a:t>
            </a:r>
            <a:r>
              <a:rPr lang="tr-TR" noProof="1" smtClean="0"/>
              <a:t> – </a:t>
            </a:r>
            <a:r>
              <a:rPr lang="tr-TR" sz="2400" noProof="1"/>
              <a:t>Destination</a:t>
            </a:r>
            <a:r>
              <a:rPr lang="tr-TR" noProof="1" smtClean="0"/>
              <a:t> </a:t>
            </a:r>
            <a:r>
              <a:rPr lang="tr-TR" sz="2400" noProof="1"/>
              <a:t>Country</a:t>
            </a:r>
          </a:p>
        </p:txBody>
      </p:sp>
      <p:pic>
        <p:nvPicPr>
          <p:cNvPr id="9" name="Picture 8"/>
          <p:cNvPicPr>
            <a:picLocks noChangeAspect="1"/>
          </p:cNvPicPr>
          <p:nvPr/>
        </p:nvPicPr>
        <p:blipFill rotWithShape="1">
          <a:blip r:embed="rId3"/>
          <a:srcRect l="3821" r="2960"/>
          <a:stretch/>
        </p:blipFill>
        <p:spPr>
          <a:xfrm>
            <a:off x="0" y="634482"/>
            <a:ext cx="12191999" cy="5874383"/>
          </a:xfrm>
          <a:prstGeom prst="rect">
            <a:avLst/>
          </a:prstGeom>
        </p:spPr>
      </p:pic>
      <p:sp>
        <p:nvSpPr>
          <p:cNvPr id="6" name="TextBox 5"/>
          <p:cNvSpPr txBox="1"/>
          <p:nvPr/>
        </p:nvSpPr>
        <p:spPr>
          <a:xfrm>
            <a:off x="9525" y="6183868"/>
            <a:ext cx="2133600" cy="261610"/>
          </a:xfrm>
          <a:prstGeom prst="rect">
            <a:avLst/>
          </a:prstGeom>
          <a:noFill/>
        </p:spPr>
        <p:txBody>
          <a:bodyPr wrap="square" rtlCol="0">
            <a:spAutoFit/>
          </a:bodyPr>
          <a:lstStyle/>
          <a:p>
            <a:r>
              <a:rPr lang="tr-TR" sz="1100" dirty="0" smtClean="0">
                <a:solidFill>
                  <a:schemeClr val="accent1">
                    <a:lumMod val="50000"/>
                  </a:schemeClr>
                </a:solidFill>
              </a:rPr>
              <a:t>WACD</a:t>
            </a:r>
            <a:endParaRPr lang="en-US" sz="1100" dirty="0">
              <a:solidFill>
                <a:schemeClr val="accent1">
                  <a:lumMod val="50000"/>
                </a:schemeClr>
              </a:solidFill>
            </a:endParaRPr>
          </a:p>
        </p:txBody>
      </p:sp>
      <p:sp>
        <p:nvSpPr>
          <p:cNvPr id="8" name="Oval 7"/>
          <p:cNvSpPr/>
          <p:nvPr/>
        </p:nvSpPr>
        <p:spPr>
          <a:xfrm>
            <a:off x="306480" y="4105840"/>
            <a:ext cx="1836645" cy="1811990"/>
          </a:xfrm>
          <a:prstGeom prst="ellipse">
            <a:avLst/>
          </a:prstGeom>
          <a:solidFill>
            <a:srgbClr val="F2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smtClean="0"/>
              <a:t>86% </a:t>
            </a:r>
            <a:r>
              <a:rPr lang="tr-TR" b="1" dirty="0" smtClean="0"/>
              <a:t>of</a:t>
            </a:r>
          </a:p>
          <a:p>
            <a:pPr algn="ctr"/>
            <a:r>
              <a:rPr lang="tr-TR" b="1" dirty="0" smtClean="0"/>
              <a:t>Volume of Destination Countries</a:t>
            </a:r>
            <a:endParaRPr lang="tr-TR" b="1" dirty="0"/>
          </a:p>
          <a:p>
            <a:pPr algn="ctr"/>
            <a:endParaRPr lang="tr-TR" sz="1350" b="1" dirty="0"/>
          </a:p>
        </p:txBody>
      </p:sp>
      <p:sp>
        <p:nvSpPr>
          <p:cNvPr id="11" name="Oval 10"/>
          <p:cNvSpPr/>
          <p:nvPr/>
        </p:nvSpPr>
        <p:spPr>
          <a:xfrm>
            <a:off x="9329652" y="5718323"/>
            <a:ext cx="254922" cy="269303"/>
          </a:xfrm>
          <a:prstGeom prst="ellipse">
            <a:avLst/>
          </a:prstGeom>
          <a:solidFill>
            <a:srgbClr val="E39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 name="Rectangle 11"/>
          <p:cNvSpPr/>
          <p:nvPr/>
        </p:nvSpPr>
        <p:spPr>
          <a:xfrm>
            <a:off x="9457113" y="5718323"/>
            <a:ext cx="1105593" cy="19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dirty="0" smtClean="0"/>
              <a:t> TK Coverage</a:t>
            </a:r>
            <a:endParaRPr lang="en-US" sz="1100" dirty="0"/>
          </a:p>
        </p:txBody>
      </p:sp>
      <p:sp>
        <p:nvSpPr>
          <p:cNvPr id="13" name="Oval 12"/>
          <p:cNvSpPr/>
          <p:nvPr/>
        </p:nvSpPr>
        <p:spPr>
          <a:xfrm>
            <a:off x="9329652" y="6000126"/>
            <a:ext cx="254922" cy="269303"/>
          </a:xfrm>
          <a:prstGeom prst="ellipse">
            <a:avLst/>
          </a:prstGeom>
          <a:solidFill>
            <a:srgbClr val="559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4" name="Rectangle 13"/>
          <p:cNvSpPr/>
          <p:nvPr/>
        </p:nvSpPr>
        <p:spPr>
          <a:xfrm>
            <a:off x="9457113" y="6035023"/>
            <a:ext cx="1540626" cy="19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100" dirty="0" smtClean="0"/>
              <a:t>Not in TK Coverage</a:t>
            </a:r>
            <a:endParaRPr lang="en-US" sz="1100" dirty="0"/>
          </a:p>
        </p:txBody>
      </p:sp>
      <p:pic>
        <p:nvPicPr>
          <p:cNvPr id="10" name="Picture 6" descr="cut flowers png ile ilgili gÃ¶rsel sonuc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76222" y="2426067"/>
            <a:ext cx="467328" cy="307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almon png ile ilgili gÃ¶rsel sonuc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231" b="100000" l="0" r="100000"/>
                    </a14:imgEffect>
                  </a14:imgLayer>
                </a14:imgProps>
              </a:ext>
              <a:ext uri="{28A0092B-C50C-407E-A947-70E740481C1C}">
                <a14:useLocalDpi xmlns:a14="http://schemas.microsoft.com/office/drawing/2010/main" val="0"/>
              </a:ext>
            </a:extLst>
          </a:blip>
          <a:srcRect/>
          <a:stretch>
            <a:fillRect/>
          </a:stretch>
        </p:blipFill>
        <p:spPr bwMode="auto">
          <a:xfrm rot="21429426">
            <a:off x="2153747" y="2643861"/>
            <a:ext cx="685166" cy="4453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meat ile ilgili gÃ¶rsel sonucu"/>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6863" l="10000" r="94000"/>
                    </a14:imgEffect>
                  </a14:imgLayer>
                </a14:imgProps>
              </a:ext>
              <a:ext uri="{28A0092B-C50C-407E-A947-70E740481C1C}">
                <a14:useLocalDpi xmlns:a14="http://schemas.microsoft.com/office/drawing/2010/main" val="0"/>
              </a:ext>
            </a:extLst>
          </a:blip>
          <a:srcRect/>
          <a:stretch>
            <a:fillRect/>
          </a:stretch>
        </p:blipFill>
        <p:spPr bwMode="auto">
          <a:xfrm>
            <a:off x="7720523" y="3210468"/>
            <a:ext cx="602008" cy="3612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vegetables png ile ilgili gÃ¶rsel sonuc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9401" y="3210468"/>
            <a:ext cx="477736" cy="3173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outh african fruits ile ilgili gÃ¶rsel sonucu"/>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57090" y="2949601"/>
            <a:ext cx="500094" cy="3116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t flowers png ile ilgili gÃ¶rsel sonuc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94539" y="1860010"/>
            <a:ext cx="467328" cy="3074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vegetables png ile ilgili gÃ¶rsel sonuc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5304" y="1703762"/>
            <a:ext cx="477736" cy="31735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t flowers png ile ilgili gÃ¶rsel sonucu"/>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95999" y="2126143"/>
            <a:ext cx="467328" cy="3074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outh african fruits ile ilgili gÃ¶rsel sonucu"/>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19772" y="2539361"/>
            <a:ext cx="446834" cy="2784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almon png ile ilgili gÃ¶rsel sonucu"/>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231" b="100000" l="0" r="100000"/>
                    </a14:imgEffect>
                  </a14:imgLayer>
                </a14:imgProps>
              </a:ext>
              <a:ext uri="{28A0092B-C50C-407E-A947-70E740481C1C}">
                <a14:useLocalDpi xmlns:a14="http://schemas.microsoft.com/office/drawing/2010/main" val="0"/>
              </a:ext>
            </a:extLst>
          </a:blip>
          <a:srcRect/>
          <a:stretch>
            <a:fillRect/>
          </a:stretch>
        </p:blipFill>
        <p:spPr bwMode="auto">
          <a:xfrm rot="21429426">
            <a:off x="9241992" y="2661365"/>
            <a:ext cx="685166" cy="4453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vegetables png ile ilgili gÃ¶rsel sonucu"/>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19603" y="3105937"/>
            <a:ext cx="363948" cy="2417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south african fruits ile ilgili gÃ¶rsel sonucu"/>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47292" y="2845070"/>
            <a:ext cx="380981" cy="23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484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4" r="24"/>
          <a:stretch/>
        </p:blipFill>
        <p:spPr>
          <a:xfrm>
            <a:off x="0" y="2"/>
            <a:ext cx="12192000" cy="6450494"/>
          </a:xfrm>
        </p:spPr>
      </p:pic>
      <p:sp>
        <p:nvSpPr>
          <p:cNvPr id="21" name="Title 20"/>
          <p:cNvSpPr>
            <a:spLocks noGrp="1"/>
          </p:cNvSpPr>
          <p:nvPr>
            <p:ph type="title"/>
          </p:nvPr>
        </p:nvSpPr>
        <p:spPr>
          <a:xfrm>
            <a:off x="4105756" y="3847381"/>
            <a:ext cx="6525075" cy="964464"/>
          </a:xfrm>
        </p:spPr>
        <p:txBody>
          <a:bodyPr/>
          <a:lstStyle/>
          <a:p>
            <a:r>
              <a:rPr lang="tr-TR" smtClean="0"/>
              <a:t>FACILITY</a:t>
            </a:r>
            <a:endParaRPr lang="en-US" dirty="0"/>
          </a:p>
        </p:txBody>
      </p:sp>
      <p:sp>
        <p:nvSpPr>
          <p:cNvPr id="3" name="Text Placeholder 2"/>
          <p:cNvSpPr>
            <a:spLocks noGrp="1"/>
          </p:cNvSpPr>
          <p:nvPr>
            <p:ph type="body" idx="1"/>
          </p:nvPr>
        </p:nvSpPr>
        <p:spPr/>
        <p:txBody>
          <a:bodyPr numCol="2">
            <a:noAutofit/>
          </a:bodyPr>
          <a:lstStyle/>
          <a:p>
            <a:pPr>
              <a:lnSpc>
                <a:spcPct val="100000"/>
              </a:lnSpc>
              <a:spcAft>
                <a:spcPts val="0"/>
              </a:spcAft>
            </a:pPr>
            <a:r>
              <a:rPr lang="tr-TR" sz="1100" dirty="0" smtClean="0"/>
              <a:t>Turkish Cargo HUB</a:t>
            </a:r>
          </a:p>
          <a:p>
            <a:pPr>
              <a:lnSpc>
                <a:spcPct val="100000"/>
              </a:lnSpc>
              <a:spcAft>
                <a:spcPts val="0"/>
              </a:spcAft>
            </a:pPr>
            <a:r>
              <a:rPr lang="tr-TR" sz="1100" noProof="1" smtClean="0"/>
              <a:t>IST Satellite Facility</a:t>
            </a:r>
            <a:endParaRPr lang="tr-TR" sz="1100" dirty="0" smtClean="0"/>
          </a:p>
          <a:p>
            <a:pPr>
              <a:lnSpc>
                <a:spcPct val="100000"/>
              </a:lnSpc>
              <a:spcAft>
                <a:spcPts val="0"/>
              </a:spcAft>
            </a:pPr>
            <a:r>
              <a:rPr lang="tr-TR" sz="1100" dirty="0" smtClean="0"/>
              <a:t>Temperature Controlled Storage Rooms</a:t>
            </a:r>
          </a:p>
          <a:p>
            <a:pPr>
              <a:lnSpc>
                <a:spcPct val="100000"/>
              </a:lnSpc>
              <a:spcAft>
                <a:spcPts val="0"/>
              </a:spcAft>
            </a:pPr>
            <a:r>
              <a:rPr lang="tr-TR" sz="1100" dirty="0" smtClean="0"/>
              <a:t>Fact and </a:t>
            </a:r>
            <a:r>
              <a:rPr lang="tr-TR" sz="1100" dirty="0" smtClean="0"/>
              <a:t>Figures</a:t>
            </a:r>
            <a:endParaRPr lang="tr-TR" sz="1100" dirty="0" smtClean="0"/>
          </a:p>
        </p:txBody>
      </p:sp>
      <p:sp>
        <p:nvSpPr>
          <p:cNvPr id="14" name="Text Placeholder 13"/>
          <p:cNvSpPr>
            <a:spLocks noGrp="1"/>
          </p:cNvSpPr>
          <p:nvPr>
            <p:ph type="body" sz="quarter" idx="52"/>
          </p:nvPr>
        </p:nvSpPr>
        <p:spPr/>
        <p:txBody>
          <a:bodyPr/>
          <a:lstStyle/>
          <a:p>
            <a:endParaRPr lang="en-US"/>
          </a:p>
        </p:txBody>
      </p:sp>
      <p:sp>
        <p:nvSpPr>
          <p:cNvPr id="2" name="Text Placeholder 1"/>
          <p:cNvSpPr>
            <a:spLocks noGrp="1"/>
          </p:cNvSpPr>
          <p:nvPr>
            <p:ph type="body" sz="quarter" idx="53"/>
          </p:nvPr>
        </p:nvSpPr>
        <p:spPr/>
        <p:txBody>
          <a:bodyPr/>
          <a:lstStyle/>
          <a:p>
            <a:r>
              <a:rPr lang="tr-TR" smtClean="0"/>
              <a:t>03</a:t>
            </a:r>
            <a:endParaRPr lang="en-US" dirty="0"/>
          </a:p>
        </p:txBody>
      </p:sp>
      <p:pic>
        <p:nvPicPr>
          <p:cNvPr id="2052" name="Picture 4" descr="https://www.turkishcargo.com.tr/documents/_thumbs/boz4-83c6e2cf-d8d5-4acf-9901-d3d6e8777793_1170_5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755" y="1523997"/>
            <a:ext cx="6489075" cy="232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8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7" y="130195"/>
            <a:ext cx="9998255" cy="393593"/>
          </a:xfrm>
        </p:spPr>
        <p:txBody>
          <a:bodyPr vert="horz" lIns="0" tIns="0" rIns="0" bIns="0" rtlCol="0" anchor="b" anchorCtr="0">
            <a:normAutofit/>
          </a:bodyPr>
          <a:lstStyle/>
          <a:p>
            <a:r>
              <a:rPr lang="tr-TR" sz="2400" dirty="0"/>
              <a:t>Turkish Cargo HUB</a:t>
            </a:r>
            <a:endParaRPr lang="en-US" sz="2400" dirty="0"/>
          </a:p>
        </p:txBody>
      </p:sp>
      <p:sp>
        <p:nvSpPr>
          <p:cNvPr id="8" name="Rectangle 7"/>
          <p:cNvSpPr/>
          <p:nvPr/>
        </p:nvSpPr>
        <p:spPr>
          <a:xfrm>
            <a:off x="3741999" y="4107229"/>
            <a:ext cx="2975728" cy="784830"/>
          </a:xfrm>
          <a:prstGeom prst="rect">
            <a:avLst/>
          </a:prstGeom>
        </p:spPr>
        <p:txBody>
          <a:bodyPr wrap="square">
            <a:spAutoFit/>
          </a:bodyPr>
          <a:lstStyle/>
          <a:p>
            <a:pPr algn="r"/>
            <a:r>
              <a:rPr lang="tr-TR" sz="2000" b="1" dirty="0" smtClean="0">
                <a:solidFill>
                  <a:schemeClr val="accent1">
                    <a:lumMod val="75000"/>
                  </a:schemeClr>
                </a:solidFill>
                <a:latin typeface="Museo Sans 500"/>
                <a:cs typeface="Museo Sans 500"/>
              </a:rPr>
              <a:t>71.000 m²</a:t>
            </a:r>
          </a:p>
          <a:p>
            <a:pPr algn="r"/>
            <a:r>
              <a:rPr lang="en-US" sz="1400" b="1" dirty="0">
                <a:solidFill>
                  <a:schemeClr val="accent1">
                    <a:lumMod val="75000"/>
                  </a:schemeClr>
                </a:solidFill>
                <a:latin typeface="Museo Sans 500"/>
                <a:cs typeface="Museo Sans 500"/>
              </a:rPr>
              <a:t>Total Floor Area Used </a:t>
            </a:r>
            <a:endParaRPr lang="en-US" sz="1400" b="1" dirty="0" smtClean="0">
              <a:solidFill>
                <a:schemeClr val="accent1">
                  <a:lumMod val="75000"/>
                </a:schemeClr>
              </a:solidFill>
              <a:latin typeface="Museo Sans 500"/>
              <a:cs typeface="Museo Sans 500"/>
            </a:endParaRPr>
          </a:p>
          <a:p>
            <a:pPr algn="r"/>
            <a:r>
              <a:rPr lang="en-US" sz="1100" b="1" dirty="0" smtClean="0">
                <a:solidFill>
                  <a:schemeClr val="accent1">
                    <a:lumMod val="75000"/>
                  </a:schemeClr>
                </a:solidFill>
                <a:latin typeface="Museo Sans 500"/>
                <a:cs typeface="Museo Sans 500"/>
              </a:rPr>
              <a:t>(</a:t>
            </a:r>
            <a:r>
              <a:rPr lang="en-US" sz="1100" b="1" dirty="0">
                <a:solidFill>
                  <a:schemeClr val="accent1">
                    <a:lumMod val="75000"/>
                  </a:schemeClr>
                </a:solidFill>
                <a:latin typeface="Museo Sans 500"/>
                <a:cs typeface="Museo Sans 500"/>
              </a:rPr>
              <a:t>Land and Air Side)</a:t>
            </a:r>
            <a:endParaRPr lang="tr-TR" sz="1100" b="1" dirty="0" smtClean="0">
              <a:solidFill>
                <a:schemeClr val="accent1">
                  <a:lumMod val="75000"/>
                </a:schemeClr>
              </a:solidFill>
              <a:latin typeface="Museo Sans 500"/>
              <a:cs typeface="Museo Sans 500"/>
            </a:endParaRPr>
          </a:p>
        </p:txBody>
      </p:sp>
      <p:sp>
        <p:nvSpPr>
          <p:cNvPr id="9" name="Rectangle 8"/>
          <p:cNvSpPr/>
          <p:nvPr/>
        </p:nvSpPr>
        <p:spPr>
          <a:xfrm>
            <a:off x="192105" y="1246012"/>
            <a:ext cx="6609606" cy="584775"/>
          </a:xfrm>
          <a:prstGeom prst="rect">
            <a:avLst/>
          </a:prstGeom>
        </p:spPr>
        <p:txBody>
          <a:bodyPr wrap="square">
            <a:spAutoFit/>
          </a:bodyPr>
          <a:lstStyle/>
          <a:p>
            <a:r>
              <a:rPr lang="en-US" sz="3200" b="1" dirty="0">
                <a:solidFill>
                  <a:schemeClr val="accent1">
                    <a:lumMod val="75000"/>
                  </a:schemeClr>
                </a:solidFill>
                <a:latin typeface="Museo Sans 500"/>
                <a:cs typeface="Museo Sans 500"/>
              </a:rPr>
              <a:t>1.2 MILLION TONNES</a:t>
            </a:r>
            <a:endParaRPr lang="tr-TR" sz="3200" b="1" dirty="0" smtClean="0">
              <a:solidFill>
                <a:schemeClr val="accent1">
                  <a:lumMod val="75000"/>
                </a:schemeClr>
              </a:solidFill>
              <a:latin typeface="Museo Sans 500"/>
              <a:cs typeface="Museo Sans 500"/>
            </a:endParaRPr>
          </a:p>
        </p:txBody>
      </p:sp>
      <p:sp>
        <p:nvSpPr>
          <p:cNvPr id="10" name="Rectangle 9"/>
          <p:cNvSpPr/>
          <p:nvPr/>
        </p:nvSpPr>
        <p:spPr>
          <a:xfrm>
            <a:off x="3491863" y="3489859"/>
            <a:ext cx="3225864" cy="615553"/>
          </a:xfrm>
          <a:prstGeom prst="rect">
            <a:avLst/>
          </a:prstGeom>
        </p:spPr>
        <p:txBody>
          <a:bodyPr wrap="square">
            <a:spAutoFit/>
          </a:bodyPr>
          <a:lstStyle/>
          <a:p>
            <a:pPr algn="r"/>
            <a:r>
              <a:rPr lang="tr-TR" sz="2000" b="1" dirty="0" smtClean="0">
                <a:solidFill>
                  <a:schemeClr val="accent1">
                    <a:lumMod val="75000"/>
                  </a:schemeClr>
                </a:solidFill>
                <a:latin typeface="Museo Sans 500"/>
                <a:cs typeface="Museo Sans 500"/>
              </a:rPr>
              <a:t>67.000 m²</a:t>
            </a:r>
          </a:p>
          <a:p>
            <a:pPr algn="r"/>
            <a:r>
              <a:rPr lang="en-US" sz="1400" b="1" dirty="0">
                <a:solidFill>
                  <a:schemeClr val="accent1">
                    <a:lumMod val="75000"/>
                  </a:schemeClr>
                </a:solidFill>
                <a:latin typeface="Museo Sans 500"/>
                <a:cs typeface="Museo Sans 500"/>
              </a:rPr>
              <a:t>Total Construction Area </a:t>
            </a:r>
            <a:endParaRPr lang="tr-TR" sz="1400" b="1" dirty="0" smtClean="0">
              <a:solidFill>
                <a:schemeClr val="accent1">
                  <a:lumMod val="75000"/>
                </a:schemeClr>
              </a:solidFill>
              <a:latin typeface="Museo Sans 500"/>
              <a:cs typeface="Museo Sans 500"/>
            </a:endParaRPr>
          </a:p>
        </p:txBody>
      </p:sp>
      <p:sp>
        <p:nvSpPr>
          <p:cNvPr id="11" name="Rectangle 10"/>
          <p:cNvSpPr/>
          <p:nvPr/>
        </p:nvSpPr>
        <p:spPr>
          <a:xfrm>
            <a:off x="3715596" y="2847080"/>
            <a:ext cx="3002131" cy="584775"/>
          </a:xfrm>
          <a:prstGeom prst="rect">
            <a:avLst/>
          </a:prstGeom>
        </p:spPr>
        <p:txBody>
          <a:bodyPr wrap="square">
            <a:spAutoFit/>
          </a:bodyPr>
          <a:lstStyle/>
          <a:p>
            <a:pPr algn="r"/>
            <a:r>
              <a:rPr lang="tr-TR" sz="2000" b="1" dirty="0" smtClean="0">
                <a:solidFill>
                  <a:schemeClr val="accent1">
                    <a:lumMod val="75000"/>
                  </a:schemeClr>
                </a:solidFill>
                <a:latin typeface="Museo Sans 500"/>
                <a:cs typeface="Museo Sans 500"/>
              </a:rPr>
              <a:t>43.000 m²</a:t>
            </a:r>
          </a:p>
          <a:p>
            <a:pPr algn="r"/>
            <a:r>
              <a:rPr lang="en-US" sz="1200" b="1" dirty="0">
                <a:solidFill>
                  <a:schemeClr val="accent1">
                    <a:lumMod val="75000"/>
                  </a:schemeClr>
                </a:solidFill>
                <a:latin typeface="Museo Sans 500"/>
                <a:cs typeface="Museo Sans 500"/>
              </a:rPr>
              <a:t>Closed Warehouse </a:t>
            </a:r>
            <a:r>
              <a:rPr lang="en-US" sz="1200" b="1" dirty="0" smtClean="0">
                <a:solidFill>
                  <a:schemeClr val="accent1">
                    <a:lumMod val="75000"/>
                  </a:schemeClr>
                </a:solidFill>
                <a:latin typeface="Museo Sans 500"/>
                <a:cs typeface="Museo Sans 500"/>
              </a:rPr>
              <a:t>Area</a:t>
            </a:r>
            <a:endParaRPr lang="tr-TR" sz="1200" b="1" dirty="0" smtClean="0">
              <a:solidFill>
                <a:schemeClr val="accent1">
                  <a:lumMod val="75000"/>
                </a:schemeClr>
              </a:solidFill>
              <a:latin typeface="Museo Sans 500"/>
              <a:cs typeface="Museo Sans 500"/>
            </a:endParaRPr>
          </a:p>
        </p:txBody>
      </p:sp>
      <p:pic>
        <p:nvPicPr>
          <p:cNvPr id="12" name="Picture 11"/>
          <p:cNvPicPr>
            <a:picLocks noChangeAspect="1"/>
          </p:cNvPicPr>
          <p:nvPr/>
        </p:nvPicPr>
        <p:blipFill>
          <a:blip r:embed="rId3">
            <a:clrChange>
              <a:clrFrom>
                <a:srgbClr val="5FA5BE"/>
              </a:clrFrom>
              <a:clrTo>
                <a:srgbClr val="5FA5BE">
                  <a:alpha val="0"/>
                </a:srgbClr>
              </a:clrTo>
            </a:clrChange>
            <a:lum bright="40000" contrast="-40000"/>
          </a:blip>
          <a:stretch>
            <a:fillRect/>
          </a:stretch>
        </p:blipFill>
        <p:spPr>
          <a:xfrm>
            <a:off x="1517866" y="1811606"/>
            <a:ext cx="1674222" cy="1205440"/>
          </a:xfrm>
          <a:prstGeom prst="rect">
            <a:avLst/>
          </a:prstGeom>
        </p:spPr>
      </p:pic>
      <p:pic>
        <p:nvPicPr>
          <p:cNvPr id="13" name="Picture 12"/>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717727" y="2918259"/>
            <a:ext cx="5465031" cy="3146111"/>
          </a:xfrm>
          <a:prstGeom prst="rect">
            <a:avLst/>
          </a:prstGeom>
          <a:ln>
            <a:solidFill>
              <a:schemeClr val="bg1"/>
            </a:solidFill>
          </a:ln>
        </p:spPr>
      </p:pic>
      <p:sp>
        <p:nvSpPr>
          <p:cNvPr id="14" name="Rectangle 13"/>
          <p:cNvSpPr/>
          <p:nvPr/>
        </p:nvSpPr>
        <p:spPr>
          <a:xfrm>
            <a:off x="3268508" y="1734144"/>
            <a:ext cx="1253868" cy="1015663"/>
          </a:xfrm>
          <a:prstGeom prst="rect">
            <a:avLst/>
          </a:prstGeom>
        </p:spPr>
        <p:txBody>
          <a:bodyPr wrap="none">
            <a:spAutoFit/>
          </a:bodyPr>
          <a:lstStyle/>
          <a:p>
            <a:pPr algn="r"/>
            <a:r>
              <a:rPr lang="en-US" sz="2000" b="1" dirty="0" smtClean="0">
                <a:solidFill>
                  <a:schemeClr val="accent1">
                    <a:lumMod val="75000"/>
                  </a:schemeClr>
                </a:solidFill>
                <a:latin typeface="Museo Sans 500"/>
                <a:cs typeface="Museo Sans 500"/>
              </a:rPr>
              <a:t>Annual</a:t>
            </a:r>
          </a:p>
          <a:p>
            <a:pPr algn="r"/>
            <a:r>
              <a:rPr lang="en-US" sz="2000" b="1" dirty="0" smtClean="0">
                <a:solidFill>
                  <a:schemeClr val="accent1">
                    <a:lumMod val="75000"/>
                  </a:schemeClr>
                </a:solidFill>
                <a:latin typeface="Museo Sans 500"/>
                <a:cs typeface="Museo Sans 500"/>
              </a:rPr>
              <a:t>Tonnage</a:t>
            </a:r>
          </a:p>
          <a:p>
            <a:pPr algn="r"/>
            <a:r>
              <a:rPr lang="en-US" sz="2000" b="1" dirty="0" smtClean="0">
                <a:solidFill>
                  <a:schemeClr val="accent1">
                    <a:lumMod val="75000"/>
                  </a:schemeClr>
                </a:solidFill>
                <a:latin typeface="Museo Sans 500"/>
                <a:cs typeface="Museo Sans 500"/>
              </a:rPr>
              <a:t>Capacity</a:t>
            </a:r>
            <a:endParaRPr lang="tr-TR" sz="2000" b="1" dirty="0">
              <a:solidFill>
                <a:schemeClr val="accent1">
                  <a:lumMod val="75000"/>
                </a:schemeClr>
              </a:solidFill>
              <a:latin typeface="Museo Sans 500"/>
              <a:cs typeface="Museo Sans 500"/>
            </a:endParaRPr>
          </a:p>
        </p:txBody>
      </p:sp>
      <p:sp>
        <p:nvSpPr>
          <p:cNvPr id="3" name="Rectangle 2"/>
          <p:cNvSpPr/>
          <p:nvPr/>
        </p:nvSpPr>
        <p:spPr>
          <a:xfrm>
            <a:off x="667596" y="4987152"/>
            <a:ext cx="6096000" cy="1077218"/>
          </a:xfrm>
          <a:prstGeom prst="rect">
            <a:avLst/>
          </a:prstGeom>
        </p:spPr>
        <p:txBody>
          <a:bodyPr>
            <a:spAutoFit/>
          </a:bodyPr>
          <a:lstStyle/>
          <a:p>
            <a:pPr lvl="1" algn="r"/>
            <a:r>
              <a:rPr lang="en-US" sz="1600" dirty="0">
                <a:solidFill>
                  <a:schemeClr val="accent1">
                    <a:lumMod val="75000"/>
                  </a:schemeClr>
                </a:solidFill>
              </a:rPr>
              <a:t>Cold storage: 0°C/+</a:t>
            </a:r>
            <a:r>
              <a:rPr lang="en-US" sz="1600" dirty="0" smtClean="0">
                <a:solidFill>
                  <a:schemeClr val="accent1">
                    <a:lumMod val="75000"/>
                  </a:schemeClr>
                </a:solidFill>
              </a:rPr>
              <a:t>4°C</a:t>
            </a:r>
          </a:p>
          <a:p>
            <a:pPr lvl="1" algn="r"/>
            <a:r>
              <a:rPr lang="en-US" sz="1600" dirty="0" smtClean="0">
                <a:solidFill>
                  <a:schemeClr val="accent1">
                    <a:lumMod val="75000"/>
                  </a:schemeClr>
                </a:solidFill>
              </a:rPr>
              <a:t>Cold storage: +2°C/+</a:t>
            </a:r>
            <a:r>
              <a:rPr lang="tr-TR" sz="1600" dirty="0" smtClean="0">
                <a:solidFill>
                  <a:schemeClr val="accent1">
                    <a:lumMod val="75000"/>
                  </a:schemeClr>
                </a:solidFill>
              </a:rPr>
              <a:t>8</a:t>
            </a:r>
            <a:r>
              <a:rPr lang="en-US" sz="1600" dirty="0" smtClean="0">
                <a:solidFill>
                  <a:schemeClr val="accent1">
                    <a:lumMod val="75000"/>
                  </a:schemeClr>
                </a:solidFill>
              </a:rPr>
              <a:t>°C</a:t>
            </a:r>
          </a:p>
          <a:p>
            <a:pPr lvl="1" algn="r"/>
            <a:r>
              <a:rPr lang="en-US" sz="1600" dirty="0" smtClean="0">
                <a:solidFill>
                  <a:schemeClr val="accent1">
                    <a:lumMod val="75000"/>
                  </a:schemeClr>
                </a:solidFill>
              </a:rPr>
              <a:t>Cool </a:t>
            </a:r>
            <a:r>
              <a:rPr lang="en-US" sz="1600" dirty="0">
                <a:solidFill>
                  <a:schemeClr val="accent1">
                    <a:lumMod val="75000"/>
                  </a:schemeClr>
                </a:solidFill>
              </a:rPr>
              <a:t>storage: +15°C/+</a:t>
            </a:r>
            <a:r>
              <a:rPr lang="en-US" sz="1600" dirty="0" smtClean="0">
                <a:solidFill>
                  <a:schemeClr val="accent1">
                    <a:lumMod val="75000"/>
                  </a:schemeClr>
                </a:solidFill>
              </a:rPr>
              <a:t>25°C</a:t>
            </a:r>
            <a:endParaRPr lang="en-US" sz="1600" dirty="0">
              <a:solidFill>
                <a:schemeClr val="accent1">
                  <a:lumMod val="75000"/>
                </a:schemeClr>
              </a:solidFill>
            </a:endParaRPr>
          </a:p>
          <a:p>
            <a:pPr lvl="1" algn="r"/>
            <a:r>
              <a:rPr lang="en-US" sz="1600" dirty="0">
                <a:solidFill>
                  <a:schemeClr val="accent1">
                    <a:lumMod val="75000"/>
                  </a:schemeClr>
                </a:solidFill>
              </a:rPr>
              <a:t>Frozen storage: -15°C/-</a:t>
            </a:r>
            <a:r>
              <a:rPr lang="en-US" sz="1600" dirty="0" smtClean="0">
                <a:solidFill>
                  <a:schemeClr val="accent1">
                    <a:lumMod val="75000"/>
                  </a:schemeClr>
                </a:solidFill>
              </a:rPr>
              <a:t>20°C</a:t>
            </a:r>
            <a:endParaRPr lang="en-US" sz="1600" dirty="0">
              <a:solidFill>
                <a:schemeClr val="accent1">
                  <a:lumMod val="75000"/>
                </a:schemeClr>
              </a:solidFill>
            </a:endParaRPr>
          </a:p>
        </p:txBody>
      </p:sp>
    </p:spTree>
    <p:extLst>
      <p:ext uri="{BB962C8B-B14F-4D97-AF65-F5344CB8AC3E}">
        <p14:creationId xmlns:p14="http://schemas.microsoft.com/office/powerpoint/2010/main" val="19757822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86" y="163329"/>
            <a:ext cx="9998255" cy="393593"/>
          </a:xfrm>
        </p:spPr>
        <p:txBody>
          <a:bodyPr vert="horz" lIns="0" tIns="0" rIns="0" bIns="0" rtlCol="0" anchor="b" anchorCtr="0">
            <a:normAutofit/>
          </a:bodyPr>
          <a:lstStyle/>
          <a:p>
            <a:r>
              <a:rPr lang="tr-TR" sz="2400" dirty="0"/>
              <a:t>Temperature Controlled Storage Rooms</a:t>
            </a:r>
          </a:p>
        </p:txBody>
      </p:sp>
      <p:sp>
        <p:nvSpPr>
          <p:cNvPr id="12" name="Content Placeholder 2"/>
          <p:cNvSpPr txBox="1">
            <a:spLocks/>
          </p:cNvSpPr>
          <p:nvPr/>
        </p:nvSpPr>
        <p:spPr>
          <a:xfrm>
            <a:off x="332187" y="1338074"/>
            <a:ext cx="6615266" cy="3852278"/>
          </a:xfrm>
          <a:prstGeom prst="rect">
            <a:avLst/>
          </a:prstGeom>
        </p:spPr>
        <p:txBody>
          <a:bodyPr vert="horz" lIns="91440" tIns="45720" rIns="91440" bIns="45720" rtlCol="0">
            <a:noAutofit/>
          </a:bodyPr>
          <a:lstStyle>
            <a:defPPr>
              <a:defRPr lang="en-US"/>
            </a:defPPr>
            <a:lvl1pPr marL="228600" indent="-228600" algn="just">
              <a:lnSpc>
                <a:spcPct val="90000"/>
              </a:lnSpc>
              <a:spcBef>
                <a:spcPts val="1000"/>
              </a:spcBef>
              <a:buFont typeface="Wingdings" panose="05000000000000000000" pitchFamily="2" charset="2"/>
              <a:buChar char="ü"/>
              <a:defRPr sz="2000"/>
            </a:lvl1pPr>
            <a:lvl2pPr marL="685800" lvl="1" indent="-228600" algn="just">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a:solidFill>
                  <a:schemeClr val="bg1"/>
                </a:solidFill>
              </a:defRPr>
            </a:lvl3pPr>
            <a:lvl4pPr marL="1600200" indent="-228600">
              <a:lnSpc>
                <a:spcPct val="90000"/>
              </a:lnSpc>
              <a:spcBef>
                <a:spcPts val="500"/>
              </a:spcBef>
              <a:buFont typeface="Arial" panose="020B0604020202020204" pitchFamily="34" charset="0"/>
              <a:buChar char="•"/>
              <a:defRPr sz="1600">
                <a:solidFill>
                  <a:schemeClr val="bg1"/>
                </a:solidFill>
              </a:defRPr>
            </a:lvl4pPr>
            <a:lvl5pPr marL="2057400" indent="-228600">
              <a:lnSpc>
                <a:spcPct val="90000"/>
              </a:lnSpc>
              <a:spcBef>
                <a:spcPts val="500"/>
              </a:spcBef>
              <a:buFont typeface="Arial" panose="020B0604020202020204" pitchFamily="34" charset="0"/>
              <a:buChar char="•"/>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tr-TR" dirty="0"/>
          </a:p>
          <a:p>
            <a:r>
              <a:rPr lang="en-US" dirty="0">
                <a:solidFill>
                  <a:schemeClr val="tx1">
                    <a:lumMod val="50000"/>
                  </a:schemeClr>
                </a:solidFill>
              </a:rPr>
              <a:t>Temperature controlled storage</a:t>
            </a:r>
            <a:r>
              <a:rPr lang="tr-TR" dirty="0">
                <a:solidFill>
                  <a:schemeClr val="tx1">
                    <a:lumMod val="50000"/>
                  </a:schemeClr>
                </a:solidFill>
              </a:rPr>
              <a:t>s</a:t>
            </a:r>
            <a:r>
              <a:rPr lang="en-US" dirty="0">
                <a:solidFill>
                  <a:schemeClr val="tx1">
                    <a:lumMod val="50000"/>
                  </a:schemeClr>
                </a:solidFill>
              </a:rPr>
              <a:t>: </a:t>
            </a:r>
          </a:p>
          <a:p>
            <a:pPr lvl="1"/>
            <a:r>
              <a:rPr lang="en-US" sz="2000" dirty="0">
                <a:solidFill>
                  <a:schemeClr val="tx1">
                    <a:lumMod val="50000"/>
                  </a:schemeClr>
                </a:solidFill>
              </a:rPr>
              <a:t>Cold storage: 0°C/+4°C  total 549m² 7 rooms</a:t>
            </a:r>
          </a:p>
          <a:p>
            <a:pPr lvl="1"/>
            <a:r>
              <a:rPr lang="en-US" sz="2000" dirty="0">
                <a:solidFill>
                  <a:schemeClr val="tx1">
                    <a:lumMod val="50000"/>
                  </a:schemeClr>
                </a:solidFill>
              </a:rPr>
              <a:t>Cold storage: +2°C/+8°C total 879m² 9 rooms   </a:t>
            </a:r>
          </a:p>
          <a:p>
            <a:pPr lvl="1"/>
            <a:r>
              <a:rPr lang="en-US" sz="2000" dirty="0">
                <a:solidFill>
                  <a:schemeClr val="tx1">
                    <a:lumMod val="50000"/>
                  </a:schemeClr>
                </a:solidFill>
              </a:rPr>
              <a:t>Cool storage: +15°C/+25°C total 861m² 9 rooms</a:t>
            </a:r>
          </a:p>
          <a:p>
            <a:pPr lvl="1"/>
            <a:r>
              <a:rPr lang="en-US" sz="2000" dirty="0">
                <a:solidFill>
                  <a:schemeClr val="tx1">
                    <a:lumMod val="50000"/>
                  </a:schemeClr>
                </a:solidFill>
              </a:rPr>
              <a:t>Frozen storage: -15°C/-20°C total 393m² 5 rooms</a:t>
            </a:r>
          </a:p>
          <a:p>
            <a:r>
              <a:rPr lang="en-US" dirty="0">
                <a:solidFill>
                  <a:schemeClr val="tx1">
                    <a:lumMod val="50000"/>
                  </a:schemeClr>
                </a:solidFill>
              </a:rPr>
              <a:t>Capability of remote temperature and humidity tracking using smart sensors</a:t>
            </a:r>
          </a:p>
          <a:p>
            <a:r>
              <a:rPr lang="en-US" dirty="0">
                <a:solidFill>
                  <a:schemeClr val="tx1">
                    <a:lumMod val="50000"/>
                  </a:schemeClr>
                </a:solidFill>
              </a:rPr>
              <a:t>Ability to report the shipments stored within time range at specific cool storage</a:t>
            </a:r>
          </a:p>
          <a:p>
            <a:r>
              <a:rPr lang="en-US" dirty="0">
                <a:solidFill>
                  <a:schemeClr val="tx1">
                    <a:lumMod val="50000"/>
                  </a:schemeClr>
                </a:solidFill>
              </a:rPr>
              <a:t>Safe and secure locking system and automatic alert system</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1" r="15572" b="10989"/>
          <a:stretch/>
        </p:blipFill>
        <p:spPr>
          <a:xfrm>
            <a:off x="8458752" y="1204914"/>
            <a:ext cx="3659080" cy="2458290"/>
          </a:xfrm>
          <a:prstGeom prst="roundRect">
            <a:avLst>
              <a:gd name="adj" fmla="val 9162"/>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391" y="3961207"/>
            <a:ext cx="3590441" cy="2458290"/>
          </a:xfrm>
          <a:prstGeom prst="roundRect">
            <a:avLst>
              <a:gd name="adj" fmla="val 916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038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B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b" anchorCtr="0">
            <a:normAutofit/>
          </a:bodyPr>
          <a:lstStyle/>
          <a:p>
            <a:r>
              <a:rPr lang="tr-TR" sz="2400" dirty="0"/>
              <a:t>İstanbul Airport – Satellite Facility</a:t>
            </a:r>
            <a:endParaRPr lang="en-US" sz="2400" dirty="0"/>
          </a:p>
        </p:txBody>
      </p:sp>
      <p:sp>
        <p:nvSpPr>
          <p:cNvPr id="6" name="Rectangle 5"/>
          <p:cNvSpPr/>
          <p:nvPr/>
        </p:nvSpPr>
        <p:spPr>
          <a:xfrm>
            <a:off x="1781808" y="3383280"/>
            <a:ext cx="568199" cy="147183"/>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noProof="1" smtClean="0">
                <a:solidFill>
                  <a:schemeClr val="tx1"/>
                </a:solidFill>
              </a:rPr>
              <a:t>valuable</a:t>
            </a:r>
            <a:endParaRPr lang="tr-TR" sz="800" noProof="1">
              <a:solidFill>
                <a:schemeClr val="tx1"/>
              </a:solidFill>
            </a:endParaRPr>
          </a:p>
        </p:txBody>
      </p:sp>
      <p:grpSp>
        <p:nvGrpSpPr>
          <p:cNvPr id="3" name="Group 2"/>
          <p:cNvGrpSpPr/>
          <p:nvPr/>
        </p:nvGrpSpPr>
        <p:grpSpPr>
          <a:xfrm>
            <a:off x="1053069" y="763450"/>
            <a:ext cx="9858375" cy="5534025"/>
            <a:chOff x="546174" y="763450"/>
            <a:chExt cx="9858375" cy="5534025"/>
          </a:xfrm>
        </p:grpSpPr>
        <p:pic>
          <p:nvPicPr>
            <p:cNvPr id="7" name="Picture 6"/>
            <p:cNvPicPr>
              <a:picLocks noChangeAspect="1"/>
            </p:cNvPicPr>
            <p:nvPr/>
          </p:nvPicPr>
          <p:blipFill>
            <a:blip r:embed="rId3"/>
            <a:stretch>
              <a:fillRect/>
            </a:stretch>
          </p:blipFill>
          <p:spPr>
            <a:xfrm>
              <a:off x="546174" y="763450"/>
              <a:ext cx="9858375" cy="5534025"/>
            </a:xfrm>
            <a:prstGeom prst="rect">
              <a:avLst/>
            </a:prstGeom>
            <a:effectLst>
              <a:outerShdw blurRad="50800" dist="38100" dir="2700000" algn="tl" rotWithShape="0">
                <a:prstClr val="black">
                  <a:alpha val="40000"/>
                </a:prstClr>
              </a:outerShdw>
            </a:effectLst>
          </p:spPr>
        </p:pic>
        <p:sp>
          <p:nvSpPr>
            <p:cNvPr id="8" name="Rectangle 7"/>
            <p:cNvSpPr/>
            <p:nvPr/>
          </p:nvSpPr>
          <p:spPr>
            <a:xfrm>
              <a:off x="1111957" y="3697180"/>
              <a:ext cx="568199" cy="147183"/>
            </a:xfrm>
            <a:prstGeom prst="rect">
              <a:avLst/>
            </a:prstGeom>
            <a:solidFill>
              <a:srgbClr val="EE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800" noProof="1" smtClean="0">
                  <a:solidFill>
                    <a:schemeClr val="tx1"/>
                  </a:solidFill>
                </a:rPr>
                <a:t>valuable</a:t>
              </a:r>
              <a:endParaRPr lang="tr-TR" sz="800" noProof="1">
                <a:solidFill>
                  <a:schemeClr val="tx1"/>
                </a:solidFill>
              </a:endParaRPr>
            </a:p>
          </p:txBody>
        </p:sp>
      </p:grpSp>
    </p:spTree>
    <p:extLst>
      <p:ext uri="{BB962C8B-B14F-4D97-AF65-F5344CB8AC3E}">
        <p14:creationId xmlns:p14="http://schemas.microsoft.com/office/powerpoint/2010/main" val="2014997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107882"/>
            <a:ext cx="9582768" cy="393593"/>
          </a:xfrm>
        </p:spPr>
        <p:txBody>
          <a:bodyPr vert="horz" lIns="0" tIns="0" rIns="0" bIns="0" rtlCol="0" anchor="b" anchorCtr="0">
            <a:normAutofit/>
          </a:bodyPr>
          <a:lstStyle/>
          <a:p>
            <a:r>
              <a:rPr lang="tr-TR" sz="2400" dirty="0" err="1"/>
              <a:t>Satellite</a:t>
            </a:r>
            <a:r>
              <a:rPr lang="tr-TR" sz="2400" dirty="0"/>
              <a:t> </a:t>
            </a:r>
            <a:r>
              <a:rPr lang="tr-TR" sz="2400" dirty="0" err="1"/>
              <a:t>Facility</a:t>
            </a:r>
            <a:r>
              <a:rPr lang="tr-TR" sz="2400" dirty="0"/>
              <a:t> – Special Cargo Storage </a:t>
            </a:r>
            <a:r>
              <a:rPr lang="tr-TR" sz="2400" dirty="0" err="1"/>
              <a:t>Rooms</a:t>
            </a:r>
            <a:endParaRPr lang="tr-TR" sz="2400" dirty="0"/>
          </a:p>
        </p:txBody>
      </p:sp>
      <p:sp>
        <p:nvSpPr>
          <p:cNvPr id="3" name="TextBox 2"/>
          <p:cNvSpPr txBox="1"/>
          <p:nvPr/>
        </p:nvSpPr>
        <p:spPr>
          <a:xfrm>
            <a:off x="193963" y="1147707"/>
            <a:ext cx="8330998" cy="2655086"/>
          </a:xfrm>
          <a:prstGeom prst="rect">
            <a:avLst/>
          </a:prstGeom>
        </p:spPr>
        <p:txBody>
          <a:bodyPr vert="horz" lIns="91440" tIns="45720" rIns="91440" bIns="45720" rtlCol="0">
            <a:normAutofit/>
          </a:bodyPr>
          <a:lstStyle>
            <a:defPPr>
              <a:defRPr lang="en-US"/>
            </a:defPPr>
            <a:lvl1pPr marL="228600" indent="-228600" algn="just">
              <a:lnSpc>
                <a:spcPct val="90000"/>
              </a:lnSpc>
              <a:spcBef>
                <a:spcPts val="1000"/>
              </a:spcBef>
              <a:buFont typeface="Wingdings" panose="05000000000000000000" pitchFamily="2" charset="2"/>
              <a:buChar char="ü"/>
              <a:defRPr sz="2000"/>
            </a:lvl1pPr>
            <a:lvl2pPr marL="685800" lvl="1" indent="-228600" algn="just">
              <a:lnSpc>
                <a:spcPct val="90000"/>
              </a:lnSpc>
              <a:spcBef>
                <a:spcPts val="500"/>
              </a:spcBef>
              <a:buFont typeface="Arial" panose="020B0604020202020204" pitchFamily="34" charset="0"/>
              <a:buChar char="•"/>
              <a:defRPr>
                <a:solidFill>
                  <a:schemeClr val="tx1">
                    <a:lumMod val="50000"/>
                  </a:schemeClr>
                </a:solidFill>
              </a:defRPr>
            </a:lvl2pPr>
            <a:lvl3pPr marL="1143000" indent="-228600">
              <a:lnSpc>
                <a:spcPct val="90000"/>
              </a:lnSpc>
              <a:spcBef>
                <a:spcPts val="500"/>
              </a:spcBef>
              <a:buFont typeface="Arial" panose="020B0604020202020204" pitchFamily="34" charset="0"/>
              <a:buChar char="•"/>
              <a:defRPr>
                <a:solidFill>
                  <a:schemeClr val="bg1"/>
                </a:solidFill>
              </a:defRPr>
            </a:lvl3pPr>
            <a:lvl4pPr marL="1600200" indent="-228600">
              <a:lnSpc>
                <a:spcPct val="90000"/>
              </a:lnSpc>
              <a:spcBef>
                <a:spcPts val="500"/>
              </a:spcBef>
              <a:buFont typeface="Arial" panose="020B0604020202020204" pitchFamily="34" charset="0"/>
              <a:buChar char="•"/>
              <a:defRPr sz="1600">
                <a:solidFill>
                  <a:schemeClr val="bg1"/>
                </a:solidFill>
              </a:defRPr>
            </a:lvl4pPr>
            <a:lvl5pPr marL="2057400" indent="-228600">
              <a:lnSpc>
                <a:spcPct val="90000"/>
              </a:lnSpc>
              <a:spcBef>
                <a:spcPts val="500"/>
              </a:spcBef>
              <a:buFont typeface="Arial" panose="020B0604020202020204" pitchFamily="34" charset="0"/>
              <a:buChar char="•"/>
              <a:defRPr sz="1600">
                <a:solidFill>
                  <a:schemeClr val="bg1"/>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tr-TR" noProof="1"/>
              <a:t>Temperature Controlled Storage Rooms: </a:t>
            </a:r>
          </a:p>
          <a:p>
            <a:pPr lvl="1"/>
            <a:r>
              <a:rPr lang="tr-TR" sz="2000" noProof="1"/>
              <a:t>Cold storage:  0°C/+4°C total 259 m² 4 rooms</a:t>
            </a:r>
          </a:p>
          <a:p>
            <a:pPr lvl="1"/>
            <a:r>
              <a:rPr lang="tr-TR" sz="2000" noProof="1"/>
              <a:t>Cold storage : +2°C/+8°C total 288 m² 4 rooms   </a:t>
            </a:r>
          </a:p>
          <a:p>
            <a:pPr lvl="1"/>
            <a:r>
              <a:rPr lang="tr-TR" sz="2000" noProof="1"/>
              <a:t>Cool storage : +15°C/+25°C total 229 m² 3 rooms</a:t>
            </a:r>
          </a:p>
          <a:p>
            <a:pPr lvl="1"/>
            <a:r>
              <a:rPr lang="tr-TR" sz="2000" noProof="1"/>
              <a:t>Frozen storage : -15°C/-20°C  total 117 m² 2 rooms</a:t>
            </a:r>
          </a:p>
          <a:p>
            <a:pPr lvl="1"/>
            <a:endParaRPr lang="tr-TR" sz="2000" noProof="1"/>
          </a:p>
          <a:p>
            <a:pPr lvl="1"/>
            <a:endParaRPr lang="tr-TR" sz="2000" noProof="1"/>
          </a:p>
          <a:p>
            <a:endParaRPr lang="tr-TR" dirty="0"/>
          </a:p>
        </p:txBody>
      </p:sp>
      <p:sp>
        <p:nvSpPr>
          <p:cNvPr id="6" name="TextBox 5"/>
          <p:cNvSpPr txBox="1"/>
          <p:nvPr/>
        </p:nvSpPr>
        <p:spPr>
          <a:xfrm>
            <a:off x="193964" y="3376622"/>
            <a:ext cx="12191999" cy="774571"/>
          </a:xfrm>
          <a:prstGeom prst="rect">
            <a:avLst/>
          </a:prstGeom>
        </p:spPr>
        <p:txBody>
          <a:bodyPr vert="horz" lIns="91440" tIns="45720" rIns="91440" bIns="45720" rtlCol="0">
            <a:normAutofit/>
          </a:bodyPr>
          <a:lstStyle>
            <a:defPPr>
              <a:defRPr lang="en-US"/>
            </a:defPPr>
            <a:lvl1pPr marL="228600" indent="-228600" algn="just">
              <a:lnSpc>
                <a:spcPct val="90000"/>
              </a:lnSpc>
              <a:spcBef>
                <a:spcPts val="1000"/>
              </a:spcBef>
              <a:buFont typeface="Wingdings" panose="05000000000000000000" pitchFamily="2" charset="2"/>
              <a:buChar char="ü"/>
              <a:defRPr sz="2000"/>
            </a:lvl1pPr>
          </a:lstStyle>
          <a:p>
            <a:r>
              <a:rPr lang="tr-TR" dirty="0"/>
              <a:t>2 </a:t>
            </a:r>
            <a:r>
              <a:rPr lang="tr-TR" dirty="0" err="1"/>
              <a:t>rooms</a:t>
            </a:r>
            <a:r>
              <a:rPr lang="tr-TR" dirty="0"/>
              <a:t> total 130 m² </a:t>
            </a:r>
            <a:r>
              <a:rPr lang="tr-TR" dirty="0" err="1"/>
              <a:t>valuable</a:t>
            </a:r>
            <a:r>
              <a:rPr lang="tr-TR" dirty="0"/>
              <a:t> Cargo </a:t>
            </a:r>
            <a:r>
              <a:rPr lang="tr-TR" dirty="0" err="1"/>
              <a:t>storage</a:t>
            </a:r>
            <a:r>
              <a:rPr lang="tr-TR" dirty="0"/>
              <a:t> </a:t>
            </a:r>
            <a:r>
              <a:rPr lang="tr-TR" dirty="0" err="1"/>
              <a:t>rooms</a:t>
            </a:r>
            <a:endParaRPr lang="en-US" dirty="0"/>
          </a:p>
          <a:p>
            <a:endParaRPr lang="tr-TR" dirty="0"/>
          </a:p>
        </p:txBody>
      </p:sp>
      <p:sp>
        <p:nvSpPr>
          <p:cNvPr id="7" name="Rectangle 6"/>
          <p:cNvSpPr/>
          <p:nvPr/>
        </p:nvSpPr>
        <p:spPr>
          <a:xfrm>
            <a:off x="193962" y="2838823"/>
            <a:ext cx="11813307" cy="774571"/>
          </a:xfrm>
          <a:prstGeom prst="rect">
            <a:avLst/>
          </a:prstGeom>
        </p:spPr>
        <p:txBody>
          <a:bodyPr vert="horz" lIns="91440" tIns="45720" rIns="91440" bIns="45720" rtlCol="0">
            <a:normAutofit/>
          </a:bodyPr>
          <a:lstStyle/>
          <a:p>
            <a:pPr marL="228600" indent="-228600" algn="just">
              <a:lnSpc>
                <a:spcPct val="90000"/>
              </a:lnSpc>
              <a:spcBef>
                <a:spcPts val="1000"/>
              </a:spcBef>
              <a:buFont typeface="Wingdings" panose="05000000000000000000" pitchFamily="2" charset="2"/>
              <a:buChar char="ü"/>
            </a:pPr>
            <a:r>
              <a:rPr lang="en-US" sz="2000" dirty="0"/>
              <a:t>2 rooms total </a:t>
            </a:r>
            <a:r>
              <a:rPr lang="tr-TR" sz="2000" dirty="0"/>
              <a:t>138</a:t>
            </a:r>
            <a:r>
              <a:rPr lang="en-US" sz="2000" dirty="0"/>
              <a:t> </a:t>
            </a:r>
            <a:r>
              <a:rPr lang="tr-TR" sz="2000" dirty="0"/>
              <a:t>m² </a:t>
            </a:r>
            <a:r>
              <a:rPr lang="en-US" sz="2000" dirty="0"/>
              <a:t>dedicated live animal</a:t>
            </a:r>
            <a:r>
              <a:rPr lang="tr-TR" sz="2000" dirty="0"/>
              <a:t> </a:t>
            </a:r>
            <a:r>
              <a:rPr lang="en-US" sz="2000" dirty="0"/>
              <a:t>waiting &amp; care room</a:t>
            </a:r>
            <a:r>
              <a:rPr lang="tr-TR" sz="2000" dirty="0"/>
              <a:t> (18</a:t>
            </a:r>
            <a:r>
              <a:rPr lang="en-US" sz="2000" dirty="0"/>
              <a:t>°C</a:t>
            </a:r>
            <a:r>
              <a:rPr lang="tr-TR" sz="2000" dirty="0"/>
              <a:t> – 26</a:t>
            </a:r>
            <a:r>
              <a:rPr lang="en-US" sz="2000" dirty="0"/>
              <a:t>°C</a:t>
            </a:r>
            <a:r>
              <a:rPr lang="tr-TR" sz="2000" dirty="0"/>
              <a:t>)</a:t>
            </a:r>
          </a:p>
          <a:p>
            <a:pPr marL="228600" indent="-228600" algn="just">
              <a:lnSpc>
                <a:spcPct val="90000"/>
              </a:lnSpc>
              <a:spcBef>
                <a:spcPts val="1000"/>
              </a:spcBef>
              <a:buFont typeface="Wingdings" panose="05000000000000000000" pitchFamily="2" charset="2"/>
              <a:buChar char="ü"/>
            </a:pPr>
            <a:endParaRPr lang="tr-TR"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996" y="953177"/>
            <a:ext cx="3219273" cy="1885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321" y="3378977"/>
            <a:ext cx="3108316" cy="2319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80" y="3976292"/>
            <a:ext cx="5545786" cy="2349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44354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4483"/>
            <a:ext cx="12192000" cy="5847946"/>
          </a:xfrm>
          <a:prstGeom prst="rect">
            <a:avLst/>
          </a:prstGeom>
        </p:spPr>
      </p:pic>
      <p:sp>
        <p:nvSpPr>
          <p:cNvPr id="2" name="Title 1"/>
          <p:cNvSpPr>
            <a:spLocks noGrp="1"/>
          </p:cNvSpPr>
          <p:nvPr>
            <p:ph type="title"/>
          </p:nvPr>
        </p:nvSpPr>
        <p:spPr>
          <a:xfrm>
            <a:off x="75594" y="115331"/>
            <a:ext cx="9998255" cy="393593"/>
          </a:xfrm>
        </p:spPr>
        <p:txBody>
          <a:bodyPr>
            <a:normAutofit/>
          </a:bodyPr>
          <a:lstStyle/>
          <a:p>
            <a:r>
              <a:rPr lang="en-US" sz="2400" dirty="0"/>
              <a:t>Table of Contents</a:t>
            </a:r>
          </a:p>
        </p:txBody>
      </p:sp>
      <p:sp>
        <p:nvSpPr>
          <p:cNvPr id="5" name="Text Placeholder 9"/>
          <p:cNvSpPr txBox="1">
            <a:spLocks/>
          </p:cNvSpPr>
          <p:nvPr/>
        </p:nvSpPr>
        <p:spPr>
          <a:xfrm>
            <a:off x="1548238" y="2584100"/>
            <a:ext cx="1692275" cy="756681"/>
          </a:xfrm>
          <a:prstGeom prst="rect">
            <a:avLst/>
          </a:prstGeom>
        </p:spPr>
        <p:txBody>
          <a:bodyPr anchor="b" anchorCtr="0"/>
          <a:lstStyle>
            <a:lvl1pPr marL="179388" indent="-179388" algn="l" defTabSz="914400" rtl="0" eaLnBrk="1" latinLnBrk="0" hangingPunct="1">
              <a:lnSpc>
                <a:spcPct val="90000"/>
              </a:lnSpc>
              <a:spcBef>
                <a:spcPts val="1000"/>
              </a:spcBef>
              <a:spcAft>
                <a:spcPts val="600"/>
              </a:spcAft>
              <a:buClr>
                <a:srgbClr val="E2231A"/>
              </a:buClr>
              <a:buFont typeface="Arial"/>
              <a:buChar char="•"/>
              <a:tabLst/>
              <a:defRPr sz="2000" b="0" i="0" kern="1200">
                <a:solidFill>
                  <a:schemeClr val="bg2">
                    <a:lumMod val="25000"/>
                  </a:schemeClr>
                </a:solidFill>
                <a:latin typeface="Museo 500" charset="0"/>
                <a:ea typeface="Museo 500" charset="0"/>
                <a:cs typeface="Museo 500" charset="0"/>
              </a:defRPr>
            </a:lvl1pPr>
            <a:lvl2pPr marL="488950" indent="-174625" algn="l" defTabSz="914400" rtl="0" eaLnBrk="1" latinLnBrk="0" hangingPunct="1">
              <a:lnSpc>
                <a:spcPct val="90000"/>
              </a:lnSpc>
              <a:spcBef>
                <a:spcPts val="500"/>
              </a:spcBef>
              <a:spcAft>
                <a:spcPts val="400"/>
              </a:spcAft>
              <a:buClr>
                <a:srgbClr val="E2231A"/>
              </a:buClr>
              <a:buFont typeface="Arial"/>
              <a:buChar char="•"/>
              <a:tabLst/>
              <a:defRPr sz="1800" b="0" i="0" kern="1200">
                <a:solidFill>
                  <a:srgbClr val="8C9192"/>
                </a:solidFill>
                <a:latin typeface="Museo 500" charset="0"/>
                <a:ea typeface="Museo 500" charset="0"/>
                <a:cs typeface="Museo 500" charset="0"/>
              </a:defRPr>
            </a:lvl2pPr>
            <a:lvl3pPr marL="850900" indent="-136525" algn="l" defTabSz="914400" rtl="0" eaLnBrk="1" latinLnBrk="0" hangingPunct="1">
              <a:lnSpc>
                <a:spcPct val="90000"/>
              </a:lnSpc>
              <a:spcBef>
                <a:spcPts val="500"/>
              </a:spcBef>
              <a:buClr>
                <a:srgbClr val="E2231A"/>
              </a:buClr>
              <a:buFont typeface="Arial"/>
              <a:buChar char="•"/>
              <a:tabLst/>
              <a:defRPr sz="1400" b="0" i="0" kern="1200">
                <a:solidFill>
                  <a:schemeClr val="bg2">
                    <a:lumMod val="25000"/>
                  </a:schemeClr>
                </a:solidFill>
                <a:latin typeface="Museo 500" charset="0"/>
                <a:ea typeface="Museo 500" charset="0"/>
                <a:cs typeface="Museo 500"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Museo 500" charset="0"/>
                <a:ea typeface="Museo 500" charset="0"/>
                <a:cs typeface="Museo 500"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Museo 500" charset="0"/>
                <a:ea typeface="Museo 500" charset="0"/>
                <a:cs typeface="Museo 5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000" b="1" dirty="0" smtClean="0">
                <a:solidFill>
                  <a:schemeClr val="bg1"/>
                </a:solidFill>
                <a:latin typeface="Calibri Bold" charset="0"/>
                <a:ea typeface="Calibri Bold" charset="0"/>
                <a:cs typeface="Calibri Bold" charset="0"/>
              </a:rPr>
              <a:t>01</a:t>
            </a:r>
            <a:endParaRPr lang="en-US" sz="4000" b="1" dirty="0">
              <a:solidFill>
                <a:schemeClr val="bg1"/>
              </a:solidFill>
              <a:latin typeface="Calibri Bold" charset="0"/>
              <a:ea typeface="Calibri Bold" charset="0"/>
              <a:cs typeface="Calibri Bold" charset="0"/>
            </a:endParaRPr>
          </a:p>
        </p:txBody>
      </p:sp>
      <p:sp>
        <p:nvSpPr>
          <p:cNvPr id="6" name="Text Placeholder 554"/>
          <p:cNvSpPr txBox="1">
            <a:spLocks/>
          </p:cNvSpPr>
          <p:nvPr/>
        </p:nvSpPr>
        <p:spPr>
          <a:xfrm>
            <a:off x="1548238" y="3340781"/>
            <a:ext cx="1684338" cy="835025"/>
          </a:xfrm>
          <a:prstGeom prst="rect">
            <a:avLst/>
          </a:prstGeom>
          <a:solidFill>
            <a:schemeClr val="bg2">
              <a:lumMod val="25000"/>
              <a:alpha val="50000"/>
            </a:schemeClr>
          </a:solidFill>
        </p:spPr>
        <p:txBody>
          <a:bodyPr lIns="180000" bIns="90000" anchor="b" anchorCtr="0"/>
          <a:lstStyle>
            <a:lvl1pPr marL="179388" indent="-179388" algn="l" defTabSz="914400" rtl="0" eaLnBrk="1" latinLnBrk="0" hangingPunct="1">
              <a:lnSpc>
                <a:spcPct val="90000"/>
              </a:lnSpc>
              <a:spcBef>
                <a:spcPts val="1000"/>
              </a:spcBef>
              <a:spcAft>
                <a:spcPts val="600"/>
              </a:spcAft>
              <a:buClr>
                <a:srgbClr val="E2231A"/>
              </a:buClr>
              <a:buFont typeface="Arial"/>
              <a:buChar char="•"/>
              <a:tabLst/>
              <a:defRPr sz="2000" b="0" i="0" kern="1200">
                <a:solidFill>
                  <a:schemeClr val="bg2">
                    <a:lumMod val="25000"/>
                  </a:schemeClr>
                </a:solidFill>
                <a:latin typeface="Museo 500" charset="0"/>
                <a:ea typeface="Museo 500" charset="0"/>
                <a:cs typeface="Museo 500" charset="0"/>
              </a:defRPr>
            </a:lvl1pPr>
            <a:lvl2pPr marL="488950" indent="-174625" algn="l" defTabSz="914400" rtl="0" eaLnBrk="1" latinLnBrk="0" hangingPunct="1">
              <a:lnSpc>
                <a:spcPct val="90000"/>
              </a:lnSpc>
              <a:spcBef>
                <a:spcPts val="500"/>
              </a:spcBef>
              <a:spcAft>
                <a:spcPts val="400"/>
              </a:spcAft>
              <a:buClr>
                <a:srgbClr val="E2231A"/>
              </a:buClr>
              <a:buFont typeface="Arial"/>
              <a:buChar char="•"/>
              <a:tabLst/>
              <a:defRPr sz="1800" b="0" i="0" kern="1200">
                <a:solidFill>
                  <a:srgbClr val="8C9192"/>
                </a:solidFill>
                <a:latin typeface="Museo 500" charset="0"/>
                <a:ea typeface="Museo 500" charset="0"/>
                <a:cs typeface="Museo 500" charset="0"/>
              </a:defRPr>
            </a:lvl2pPr>
            <a:lvl3pPr marL="850900" indent="-136525" algn="l" defTabSz="914400" rtl="0" eaLnBrk="1" latinLnBrk="0" hangingPunct="1">
              <a:lnSpc>
                <a:spcPct val="90000"/>
              </a:lnSpc>
              <a:spcBef>
                <a:spcPts val="500"/>
              </a:spcBef>
              <a:buClr>
                <a:srgbClr val="E2231A"/>
              </a:buClr>
              <a:buFont typeface="Arial"/>
              <a:buChar char="•"/>
              <a:tabLst/>
              <a:defRPr sz="1400" b="0" i="0" kern="1200">
                <a:solidFill>
                  <a:schemeClr val="bg2">
                    <a:lumMod val="25000"/>
                  </a:schemeClr>
                </a:solidFill>
                <a:latin typeface="Museo 500" charset="0"/>
                <a:ea typeface="Museo 500" charset="0"/>
                <a:cs typeface="Museo 500"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Museo 500" charset="0"/>
                <a:ea typeface="Museo 500" charset="0"/>
                <a:cs typeface="Museo 500"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Museo 500" charset="0"/>
                <a:ea typeface="Museo 500" charset="0"/>
                <a:cs typeface="Museo 5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400" dirty="0" smtClean="0">
                <a:solidFill>
                  <a:schemeClr val="bg1"/>
                </a:solidFill>
                <a:latin typeface="Calibri Regular" charset="0"/>
                <a:ea typeface="Calibri Regular" charset="0"/>
                <a:cs typeface="Calibri Regular" charset="0"/>
              </a:rPr>
              <a:t>INTRODUCTION</a:t>
            </a:r>
            <a:endParaRPr lang="en-US" sz="1400" dirty="0">
              <a:solidFill>
                <a:schemeClr val="bg1"/>
              </a:solidFill>
              <a:latin typeface="Calibri Regular" charset="0"/>
              <a:ea typeface="Calibri Regular" charset="0"/>
              <a:cs typeface="Calibri Regular" charset="0"/>
            </a:endParaRPr>
          </a:p>
        </p:txBody>
      </p:sp>
      <p:sp>
        <p:nvSpPr>
          <p:cNvPr id="13" name="Text Placeholder 561"/>
          <p:cNvSpPr txBox="1">
            <a:spLocks/>
          </p:cNvSpPr>
          <p:nvPr/>
        </p:nvSpPr>
        <p:spPr>
          <a:xfrm>
            <a:off x="8458204" y="2584100"/>
            <a:ext cx="1692275" cy="802996"/>
          </a:xfrm>
          <a:prstGeom prst="rect">
            <a:avLst/>
          </a:prstGeom>
        </p:spPr>
        <p:txBody>
          <a:bodyPr anchor="b" anchorCtr="0"/>
          <a:lstStyle>
            <a:defPPr>
              <a:defRPr lang="en-US"/>
            </a:defPPr>
            <a:lvl1pPr indent="0">
              <a:lnSpc>
                <a:spcPct val="90000"/>
              </a:lnSpc>
              <a:spcBef>
                <a:spcPts val="1000"/>
              </a:spcBef>
              <a:spcAft>
                <a:spcPts val="600"/>
              </a:spcAft>
              <a:buClr>
                <a:srgbClr val="E2231A"/>
              </a:buClr>
              <a:buFont typeface="Arial"/>
              <a:buNone/>
              <a:tabLst/>
              <a:defRPr sz="4000" b="1" i="0">
                <a:solidFill>
                  <a:schemeClr val="bg1"/>
                </a:solidFill>
                <a:latin typeface="Museo 900" charset="0"/>
                <a:ea typeface="Museo 900" charset="0"/>
                <a:cs typeface="Museo 9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smtClean="0">
                <a:latin typeface="Calibri Bold" charset="0"/>
                <a:ea typeface="Calibri Bold" charset="0"/>
                <a:cs typeface="Calibri Bold" charset="0"/>
              </a:rPr>
              <a:t>0</a:t>
            </a:r>
            <a:r>
              <a:rPr lang="tr-TR" dirty="0">
                <a:latin typeface="Calibri Bold" charset="0"/>
                <a:ea typeface="Calibri Bold" charset="0"/>
                <a:cs typeface="Calibri Bold" charset="0"/>
              </a:rPr>
              <a:t>5</a:t>
            </a:r>
            <a:endParaRPr lang="en-US" dirty="0">
              <a:latin typeface="Calibri Bold" charset="0"/>
              <a:ea typeface="Calibri Bold" charset="0"/>
              <a:cs typeface="Calibri Bold" charset="0"/>
            </a:endParaRPr>
          </a:p>
        </p:txBody>
      </p:sp>
      <p:sp>
        <p:nvSpPr>
          <p:cNvPr id="14" name="Text Placeholder 703"/>
          <p:cNvSpPr txBox="1">
            <a:spLocks/>
          </p:cNvSpPr>
          <p:nvPr/>
        </p:nvSpPr>
        <p:spPr>
          <a:xfrm>
            <a:off x="8458204" y="3340781"/>
            <a:ext cx="1684338" cy="835025"/>
          </a:xfrm>
          <a:prstGeom prst="rect">
            <a:avLst/>
          </a:prstGeom>
          <a:solidFill>
            <a:schemeClr val="bg2">
              <a:lumMod val="25000"/>
              <a:alpha val="50000"/>
            </a:schemeClr>
          </a:solidFill>
        </p:spPr>
        <p:txBody>
          <a:bodyPr lIns="180000" bIns="90000" anchor="b" anchorCtr="0"/>
          <a:lstStyle>
            <a:defPPr>
              <a:defRPr lang="en-US"/>
            </a:defPPr>
            <a:lvl1pPr indent="0">
              <a:lnSpc>
                <a:spcPct val="90000"/>
              </a:lnSpc>
              <a:spcBef>
                <a:spcPts val="1000"/>
              </a:spcBef>
              <a:spcAft>
                <a:spcPts val="600"/>
              </a:spcAft>
              <a:buClr>
                <a:srgbClr val="E2231A"/>
              </a:buClr>
              <a:buFont typeface="Arial"/>
              <a:buNone/>
              <a:tabLst/>
              <a:defRPr sz="14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dirty="0" smtClean="0">
                <a:latin typeface="Calibri Regular" charset="0"/>
                <a:ea typeface="Calibri Regular" charset="0"/>
                <a:cs typeface="Calibri Regular" charset="0"/>
              </a:rPr>
              <a:t>QUALITY AND STANDARDS</a:t>
            </a:r>
            <a:endParaRPr lang="en-US" dirty="0">
              <a:latin typeface="Calibri Regular" charset="0"/>
              <a:ea typeface="Calibri Regular" charset="0"/>
              <a:cs typeface="Calibri Regular" charset="0"/>
            </a:endParaRPr>
          </a:p>
        </p:txBody>
      </p:sp>
      <p:sp>
        <p:nvSpPr>
          <p:cNvPr id="15" name="Content Placeholder 697"/>
          <p:cNvSpPr txBox="1">
            <a:spLocks/>
          </p:cNvSpPr>
          <p:nvPr/>
        </p:nvSpPr>
        <p:spPr>
          <a:xfrm>
            <a:off x="1546768" y="4184975"/>
            <a:ext cx="1691409" cy="1702447"/>
          </a:xfrm>
          <a:prstGeom prst="rect">
            <a:avLst/>
          </a:prstGeom>
          <a:solidFill>
            <a:schemeClr val="bg2">
              <a:lumMod val="25000"/>
              <a:alpha val="50000"/>
            </a:schemeClr>
          </a:solidFill>
        </p:spPr>
        <p:txBody>
          <a:bodyPr lIns="90000" tIns="180000"/>
          <a:lstStyle>
            <a:defPPr>
              <a:defRPr lang="en-US"/>
            </a:defPPr>
            <a:lvl1pPr marL="179388" indent="-179388">
              <a:lnSpc>
                <a:spcPct val="90000"/>
              </a:lnSpc>
              <a:spcBef>
                <a:spcPts val="1000"/>
              </a:spcBef>
              <a:spcAft>
                <a:spcPts val="600"/>
              </a:spcAft>
              <a:buClr>
                <a:schemeClr val="bg1"/>
              </a:buClr>
              <a:buFont typeface="Arial"/>
              <a:buChar char="•"/>
              <a:tabLst/>
              <a:defRPr sz="900" b="0" i="0">
                <a:solidFill>
                  <a:schemeClr val="bg1"/>
                </a:solidFill>
                <a:latin typeface="Calibri Regular" charset="0"/>
                <a:ea typeface="Calibri Regular" charset="0"/>
                <a:cs typeface="Calibri Regular"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smtClean="0"/>
              <a:t>Definiton of Perishable Cargo</a:t>
            </a:r>
          </a:p>
          <a:p>
            <a:r>
              <a:rPr lang="tr-TR" noProof="1" smtClean="0"/>
              <a:t>Types of Perishable Cargo</a:t>
            </a:r>
          </a:p>
          <a:p>
            <a:r>
              <a:rPr lang="tr-TR" noProof="1" smtClean="0"/>
              <a:t>Process Map</a:t>
            </a:r>
          </a:p>
          <a:p>
            <a:endParaRPr lang="tr-TR" noProof="1" smtClean="0"/>
          </a:p>
          <a:p>
            <a:endParaRPr lang="tr-TR" noProof="1" smtClean="0"/>
          </a:p>
          <a:p>
            <a:endParaRPr lang="tr-TR" noProof="1"/>
          </a:p>
        </p:txBody>
      </p:sp>
      <p:grpSp>
        <p:nvGrpSpPr>
          <p:cNvPr id="3" name="Group 2"/>
          <p:cNvGrpSpPr/>
          <p:nvPr/>
        </p:nvGrpSpPr>
        <p:grpSpPr>
          <a:xfrm>
            <a:off x="6726328" y="2584100"/>
            <a:ext cx="1692275" cy="3303322"/>
            <a:chOff x="3995825" y="9331"/>
            <a:chExt cx="1692275" cy="3303322"/>
          </a:xfrm>
        </p:grpSpPr>
        <p:sp>
          <p:nvSpPr>
            <p:cNvPr id="11" name="Text Placeholder 559"/>
            <p:cNvSpPr txBox="1">
              <a:spLocks/>
            </p:cNvSpPr>
            <p:nvPr/>
          </p:nvSpPr>
          <p:spPr>
            <a:xfrm>
              <a:off x="3995825" y="9331"/>
              <a:ext cx="1692275" cy="802996"/>
            </a:xfrm>
            <a:prstGeom prst="rect">
              <a:avLst/>
            </a:prstGeom>
          </p:spPr>
          <p:txBody>
            <a:bodyPr anchor="b" anchorCtr="0"/>
            <a:lstStyle>
              <a:defPPr>
                <a:defRPr lang="en-US"/>
              </a:defPPr>
              <a:lvl1pPr indent="0">
                <a:lnSpc>
                  <a:spcPct val="90000"/>
                </a:lnSpc>
                <a:spcBef>
                  <a:spcPts val="1000"/>
                </a:spcBef>
                <a:spcAft>
                  <a:spcPts val="600"/>
                </a:spcAft>
                <a:buClr>
                  <a:srgbClr val="E2231A"/>
                </a:buClr>
                <a:buFont typeface="Arial"/>
                <a:buNone/>
                <a:tabLst/>
                <a:defRPr sz="4000" b="1" i="0">
                  <a:solidFill>
                    <a:schemeClr val="bg1"/>
                  </a:solidFill>
                  <a:latin typeface="Museo 900" charset="0"/>
                  <a:ea typeface="Museo 900" charset="0"/>
                  <a:cs typeface="Museo 9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smtClean="0">
                  <a:latin typeface="Calibri Bold" charset="0"/>
                  <a:ea typeface="Calibri Bold" charset="0"/>
                  <a:cs typeface="Calibri Bold" charset="0"/>
                </a:rPr>
                <a:t>04</a:t>
              </a:r>
              <a:endParaRPr lang="tr-TR" noProof="1">
                <a:latin typeface="Calibri Bold" charset="0"/>
                <a:ea typeface="Calibri Bold" charset="0"/>
                <a:cs typeface="Calibri Bold" charset="0"/>
              </a:endParaRPr>
            </a:p>
          </p:txBody>
        </p:sp>
        <p:sp>
          <p:nvSpPr>
            <p:cNvPr id="12" name="Text Placeholder 702"/>
            <p:cNvSpPr txBox="1">
              <a:spLocks/>
            </p:cNvSpPr>
            <p:nvPr/>
          </p:nvSpPr>
          <p:spPr>
            <a:xfrm>
              <a:off x="3995825" y="766012"/>
              <a:ext cx="1684338" cy="835025"/>
            </a:xfrm>
            <a:prstGeom prst="rect">
              <a:avLst/>
            </a:prstGeom>
            <a:solidFill>
              <a:schemeClr val="bg2">
                <a:lumMod val="25000"/>
                <a:alpha val="50000"/>
              </a:schemeClr>
            </a:solidFill>
          </p:spPr>
          <p:txBody>
            <a:bodyPr lIns="180000" bIns="90000" anchor="b" anchorCtr="0"/>
            <a:lstStyle>
              <a:defPPr>
                <a:defRPr lang="en-US"/>
              </a:defPPr>
              <a:lvl1pPr indent="0">
                <a:lnSpc>
                  <a:spcPct val="90000"/>
                </a:lnSpc>
                <a:spcBef>
                  <a:spcPts val="1000"/>
                </a:spcBef>
                <a:spcAft>
                  <a:spcPts val="600"/>
                </a:spcAft>
                <a:buClr>
                  <a:srgbClr val="E2231A"/>
                </a:buClr>
                <a:buFont typeface="Arial"/>
                <a:buNone/>
                <a:tabLst/>
                <a:defRPr sz="14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smtClean="0">
                  <a:latin typeface="Calibri Regular" charset="0"/>
                  <a:ea typeface="Calibri Regular" charset="0"/>
                  <a:cs typeface="Calibri Regular" charset="0"/>
                </a:rPr>
                <a:t>INDUSTRIAL SOLUTIONS</a:t>
              </a:r>
              <a:endParaRPr lang="tr-TR" noProof="1">
                <a:latin typeface="Calibri Regular" charset="0"/>
                <a:ea typeface="Calibri Regular" charset="0"/>
                <a:cs typeface="Calibri Regular" charset="0"/>
              </a:endParaRPr>
            </a:p>
          </p:txBody>
        </p:sp>
        <p:sp>
          <p:nvSpPr>
            <p:cNvPr id="18" name="Content Placeholder 700"/>
            <p:cNvSpPr txBox="1">
              <a:spLocks/>
            </p:cNvSpPr>
            <p:nvPr/>
          </p:nvSpPr>
          <p:spPr>
            <a:xfrm>
              <a:off x="3996691" y="1610206"/>
              <a:ext cx="1691409" cy="1702447"/>
            </a:xfrm>
            <a:prstGeom prst="rect">
              <a:avLst/>
            </a:prstGeom>
            <a:solidFill>
              <a:schemeClr val="bg2">
                <a:lumMod val="25000"/>
                <a:alpha val="50000"/>
              </a:schemeClr>
            </a:solidFill>
          </p:spPr>
          <p:txBody>
            <a:bodyPr lIns="90000" tIns="180000"/>
            <a:lstStyle>
              <a:defPPr>
                <a:defRPr lang="en-US"/>
              </a:defPPr>
              <a:lvl1pPr marL="179388" indent="-179388">
                <a:lnSpc>
                  <a:spcPct val="90000"/>
                </a:lnSpc>
                <a:spcBef>
                  <a:spcPts val="1000"/>
                </a:spcBef>
                <a:spcAft>
                  <a:spcPts val="600"/>
                </a:spcAft>
                <a:buClr>
                  <a:schemeClr val="bg1"/>
                </a:buClr>
                <a:buFont typeface="Arial"/>
                <a:buChar char="•"/>
                <a:tabLst/>
                <a:defRPr sz="9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smtClean="0"/>
                <a:t>TK Fresh Product </a:t>
              </a:r>
            </a:p>
            <a:p>
              <a:r>
                <a:rPr lang="tr-TR" noProof="1" smtClean="0"/>
                <a:t>Active and Passive Solutions</a:t>
              </a:r>
            </a:p>
            <a:p>
              <a:r>
                <a:rPr lang="tr-TR" noProof="1" smtClean="0"/>
                <a:t>Thermal Dolly</a:t>
              </a:r>
            </a:p>
            <a:p>
              <a:endParaRPr lang="tr-TR" noProof="1" smtClean="0">
                <a:latin typeface="Calibri Regular" charset="0"/>
                <a:ea typeface="Calibri Regular" charset="0"/>
                <a:cs typeface="Calibri Regular" charset="0"/>
              </a:endParaRPr>
            </a:p>
            <a:p>
              <a:endParaRPr lang="tr-TR" noProof="1">
                <a:latin typeface="Calibri Regular" charset="0"/>
                <a:ea typeface="Calibri Regular" charset="0"/>
                <a:cs typeface="Calibri Regular" charset="0"/>
              </a:endParaRPr>
            </a:p>
          </p:txBody>
        </p:sp>
      </p:grpSp>
      <p:sp>
        <p:nvSpPr>
          <p:cNvPr id="19" name="Content Placeholder 580"/>
          <p:cNvSpPr txBox="1">
            <a:spLocks/>
          </p:cNvSpPr>
          <p:nvPr/>
        </p:nvSpPr>
        <p:spPr>
          <a:xfrm>
            <a:off x="8449435" y="4184975"/>
            <a:ext cx="1691409" cy="1702447"/>
          </a:xfrm>
          <a:prstGeom prst="rect">
            <a:avLst/>
          </a:prstGeom>
          <a:solidFill>
            <a:schemeClr val="bg2">
              <a:lumMod val="25000"/>
              <a:alpha val="50000"/>
            </a:schemeClr>
          </a:solidFill>
        </p:spPr>
        <p:txBody>
          <a:bodyPr lIns="90000" tIns="180000"/>
          <a:lstStyle>
            <a:defPPr>
              <a:defRPr lang="en-US"/>
            </a:defPPr>
            <a:lvl1pPr marL="179388" indent="-179388">
              <a:lnSpc>
                <a:spcPct val="90000"/>
              </a:lnSpc>
              <a:spcBef>
                <a:spcPts val="1000"/>
              </a:spcBef>
              <a:spcAft>
                <a:spcPts val="600"/>
              </a:spcAft>
              <a:buClr>
                <a:schemeClr val="bg1"/>
              </a:buClr>
              <a:buFont typeface="Arial"/>
              <a:buChar char="•"/>
              <a:tabLst/>
              <a:defRPr sz="900" b="0" i="0">
                <a:solidFill>
                  <a:schemeClr val="bg1"/>
                </a:solidFill>
                <a:latin typeface="Calibri Regular" charset="0"/>
                <a:ea typeface="Calibri Regular" charset="0"/>
                <a:cs typeface="Calibri Regular"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dirty="0" smtClean="0"/>
              <a:t>Actions for Quality and Standards</a:t>
            </a:r>
            <a:endParaRPr lang="en-US" dirty="0"/>
          </a:p>
        </p:txBody>
      </p:sp>
      <p:sp>
        <p:nvSpPr>
          <p:cNvPr id="29" name="Text Placeholder 555"/>
          <p:cNvSpPr txBox="1">
            <a:spLocks/>
          </p:cNvSpPr>
          <p:nvPr/>
        </p:nvSpPr>
        <p:spPr>
          <a:xfrm>
            <a:off x="3288051" y="2584100"/>
            <a:ext cx="1692275" cy="802996"/>
          </a:xfrm>
          <a:prstGeom prst="rect">
            <a:avLst/>
          </a:prstGeom>
        </p:spPr>
        <p:txBody>
          <a:bodyPr anchor="b" anchorCtr="0"/>
          <a:lstStyle>
            <a:defPPr>
              <a:defRPr lang="en-US"/>
            </a:defPPr>
            <a:lvl1pPr indent="0">
              <a:lnSpc>
                <a:spcPct val="90000"/>
              </a:lnSpc>
              <a:spcBef>
                <a:spcPts val="1000"/>
              </a:spcBef>
              <a:spcAft>
                <a:spcPts val="600"/>
              </a:spcAft>
              <a:buClr>
                <a:srgbClr val="E2231A"/>
              </a:buClr>
              <a:buFont typeface="Arial"/>
              <a:buNone/>
              <a:tabLst/>
              <a:defRPr sz="4000" b="1" i="0">
                <a:solidFill>
                  <a:schemeClr val="bg1"/>
                </a:solidFill>
                <a:latin typeface="Museo 900" charset="0"/>
                <a:ea typeface="Museo 900" charset="0"/>
                <a:cs typeface="Museo 9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latin typeface="Calibri Bold" charset="0"/>
                <a:ea typeface="Calibri Bold" charset="0"/>
                <a:cs typeface="Calibri Bold" charset="0"/>
              </a:rPr>
              <a:t>02</a:t>
            </a:r>
          </a:p>
        </p:txBody>
      </p:sp>
      <p:sp>
        <p:nvSpPr>
          <p:cNvPr id="30" name="Text Placeholder 556"/>
          <p:cNvSpPr txBox="1">
            <a:spLocks/>
          </p:cNvSpPr>
          <p:nvPr/>
        </p:nvSpPr>
        <p:spPr>
          <a:xfrm>
            <a:off x="3288051" y="3340781"/>
            <a:ext cx="1684338" cy="835025"/>
          </a:xfrm>
          <a:prstGeom prst="rect">
            <a:avLst/>
          </a:prstGeom>
          <a:solidFill>
            <a:schemeClr val="bg2">
              <a:lumMod val="25000"/>
              <a:alpha val="50000"/>
            </a:schemeClr>
          </a:solidFill>
        </p:spPr>
        <p:txBody>
          <a:bodyPr lIns="180000" bIns="90000" anchor="b" anchorCtr="0"/>
          <a:lstStyle>
            <a:defPPr>
              <a:defRPr lang="en-US"/>
            </a:defPPr>
            <a:lvl1pPr indent="0">
              <a:lnSpc>
                <a:spcPct val="90000"/>
              </a:lnSpc>
              <a:spcBef>
                <a:spcPts val="1000"/>
              </a:spcBef>
              <a:spcAft>
                <a:spcPts val="600"/>
              </a:spcAft>
              <a:buClr>
                <a:srgbClr val="E2231A"/>
              </a:buClr>
              <a:buFont typeface="Arial"/>
              <a:buNone/>
              <a:tabLst/>
              <a:defRPr sz="14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dirty="0" smtClean="0">
                <a:latin typeface="Calibri Regular" charset="0"/>
                <a:ea typeface="Calibri Regular" charset="0"/>
                <a:cs typeface="Calibri Regular" charset="0"/>
              </a:rPr>
              <a:t>NETWORK	</a:t>
            </a:r>
            <a:endParaRPr lang="en-US" dirty="0">
              <a:latin typeface="Calibri Regular" charset="0"/>
              <a:ea typeface="Calibri Regular" charset="0"/>
              <a:cs typeface="Calibri Regular" charset="0"/>
            </a:endParaRPr>
          </a:p>
        </p:txBody>
      </p:sp>
      <p:sp>
        <p:nvSpPr>
          <p:cNvPr id="31" name="Content Placeholder 698"/>
          <p:cNvSpPr txBox="1">
            <a:spLocks/>
          </p:cNvSpPr>
          <p:nvPr/>
        </p:nvSpPr>
        <p:spPr>
          <a:xfrm>
            <a:off x="3280372" y="4184975"/>
            <a:ext cx="1691409" cy="1702447"/>
          </a:xfrm>
          <a:prstGeom prst="rect">
            <a:avLst/>
          </a:prstGeom>
          <a:solidFill>
            <a:schemeClr val="bg2">
              <a:lumMod val="25000"/>
              <a:alpha val="50000"/>
            </a:schemeClr>
          </a:solidFill>
        </p:spPr>
        <p:txBody>
          <a:bodyPr lIns="90000" tIns="180000"/>
          <a:lstStyle>
            <a:lvl1pPr marL="179388" indent="-179388" algn="l" defTabSz="914400" rtl="0" eaLnBrk="1" latinLnBrk="0" hangingPunct="1">
              <a:lnSpc>
                <a:spcPct val="90000"/>
              </a:lnSpc>
              <a:spcBef>
                <a:spcPts val="1000"/>
              </a:spcBef>
              <a:spcAft>
                <a:spcPts val="600"/>
              </a:spcAft>
              <a:buClr>
                <a:srgbClr val="E2231A"/>
              </a:buClr>
              <a:buFont typeface="Arial"/>
              <a:buChar char="•"/>
              <a:tabLst/>
              <a:defRPr sz="2000" b="0" i="0" kern="1200">
                <a:solidFill>
                  <a:schemeClr val="bg2">
                    <a:lumMod val="25000"/>
                  </a:schemeClr>
                </a:solidFill>
                <a:latin typeface="Museo 500" charset="0"/>
                <a:ea typeface="Museo 500" charset="0"/>
                <a:cs typeface="Museo 500" charset="0"/>
              </a:defRPr>
            </a:lvl1pPr>
            <a:lvl2pPr marL="488950" indent="-174625" algn="l" defTabSz="914400" rtl="0" eaLnBrk="1" latinLnBrk="0" hangingPunct="1">
              <a:lnSpc>
                <a:spcPct val="90000"/>
              </a:lnSpc>
              <a:spcBef>
                <a:spcPts val="500"/>
              </a:spcBef>
              <a:spcAft>
                <a:spcPts val="400"/>
              </a:spcAft>
              <a:buClr>
                <a:srgbClr val="E2231A"/>
              </a:buClr>
              <a:buFont typeface="Arial"/>
              <a:buChar char="•"/>
              <a:tabLst/>
              <a:defRPr sz="1800" b="0" i="0" kern="1200">
                <a:solidFill>
                  <a:srgbClr val="8C9192"/>
                </a:solidFill>
                <a:latin typeface="Museo 500" charset="0"/>
                <a:ea typeface="Museo 500" charset="0"/>
                <a:cs typeface="Museo 500" charset="0"/>
              </a:defRPr>
            </a:lvl2pPr>
            <a:lvl3pPr marL="850900" indent="-136525" algn="l" defTabSz="914400" rtl="0" eaLnBrk="1" latinLnBrk="0" hangingPunct="1">
              <a:lnSpc>
                <a:spcPct val="90000"/>
              </a:lnSpc>
              <a:spcBef>
                <a:spcPts val="500"/>
              </a:spcBef>
              <a:buClr>
                <a:srgbClr val="E2231A"/>
              </a:buClr>
              <a:buFont typeface="Arial"/>
              <a:buChar char="•"/>
              <a:tabLst/>
              <a:defRPr sz="1400" b="0" i="0" kern="1200">
                <a:solidFill>
                  <a:schemeClr val="bg2">
                    <a:lumMod val="25000"/>
                  </a:schemeClr>
                </a:solidFill>
                <a:latin typeface="Museo 500" charset="0"/>
                <a:ea typeface="Museo 500" charset="0"/>
                <a:cs typeface="Museo 500"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Museo 500" charset="0"/>
                <a:ea typeface="Museo 500" charset="0"/>
                <a:cs typeface="Museo 500"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Museo 500" charset="0"/>
                <a:ea typeface="Museo 500" charset="0"/>
                <a:cs typeface="Museo 500"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bg1"/>
              </a:buClr>
            </a:pPr>
            <a:r>
              <a:rPr lang="tr-TR" sz="900" noProof="1" smtClean="0">
                <a:solidFill>
                  <a:schemeClr val="bg1"/>
                </a:solidFill>
                <a:latin typeface="Calibri Regular" charset="0"/>
                <a:ea typeface="Calibri Regular" charset="0"/>
                <a:cs typeface="Calibri Regular" charset="0"/>
              </a:rPr>
              <a:t>TK Network</a:t>
            </a:r>
          </a:p>
          <a:p>
            <a:pPr>
              <a:buClr>
                <a:schemeClr val="bg1"/>
              </a:buClr>
            </a:pPr>
            <a:r>
              <a:rPr lang="tr-TR" sz="900" noProof="1" smtClean="0">
                <a:solidFill>
                  <a:schemeClr val="bg1"/>
                </a:solidFill>
                <a:latin typeface="Calibri Regular" charset="0"/>
                <a:ea typeface="Calibri Regular" charset="0"/>
                <a:cs typeface="Calibri Regular" charset="0"/>
              </a:rPr>
              <a:t>World Fresh Air Trade Lane – Origin Countries</a:t>
            </a:r>
          </a:p>
          <a:p>
            <a:pPr>
              <a:buClr>
                <a:schemeClr val="bg1"/>
              </a:buClr>
            </a:pPr>
            <a:r>
              <a:rPr lang="tr-TR" sz="900" noProof="1" smtClean="0">
                <a:solidFill>
                  <a:schemeClr val="bg1"/>
                </a:solidFill>
                <a:latin typeface="Calibri Regular" charset="0"/>
                <a:ea typeface="Calibri Regular" charset="0"/>
                <a:cs typeface="Calibri Regular" charset="0"/>
              </a:rPr>
              <a:t>World Fresh Air Trade Lane – Destination Contries</a:t>
            </a:r>
          </a:p>
          <a:p>
            <a:pPr>
              <a:buClr>
                <a:schemeClr val="bg1"/>
              </a:buClr>
            </a:pPr>
            <a:r>
              <a:rPr lang="tr-TR" sz="900" noProof="1" smtClean="0">
                <a:solidFill>
                  <a:schemeClr val="bg1"/>
                </a:solidFill>
                <a:latin typeface="Calibri Regular" charset="0"/>
                <a:ea typeface="Calibri Regular" charset="0"/>
                <a:cs typeface="Calibri Regular" charset="0"/>
              </a:rPr>
              <a:t>HUB Connectivity Change</a:t>
            </a:r>
          </a:p>
          <a:p>
            <a:pPr>
              <a:buClr>
                <a:schemeClr val="bg1"/>
              </a:buClr>
            </a:pPr>
            <a:endParaRPr lang="tr-TR" sz="900" noProof="1" smtClean="0">
              <a:solidFill>
                <a:schemeClr val="bg1"/>
              </a:solidFill>
              <a:latin typeface="Calibri Regular" charset="0"/>
              <a:ea typeface="Calibri Regular" charset="0"/>
              <a:cs typeface="Calibri Regular" charset="0"/>
            </a:endParaRPr>
          </a:p>
          <a:p>
            <a:pPr lvl="1">
              <a:buClr>
                <a:schemeClr val="bg1"/>
              </a:buClr>
            </a:pPr>
            <a:endParaRPr lang="tr-TR" sz="900" noProof="1">
              <a:solidFill>
                <a:schemeClr val="bg1"/>
              </a:solidFill>
              <a:latin typeface="Calibri Regular" charset="0"/>
              <a:ea typeface="Calibri Regular" charset="0"/>
              <a:cs typeface="Calibri Regular" charset="0"/>
            </a:endParaRPr>
          </a:p>
        </p:txBody>
      </p:sp>
      <p:sp>
        <p:nvSpPr>
          <p:cNvPr id="32" name="Text Placeholder 557"/>
          <p:cNvSpPr txBox="1">
            <a:spLocks/>
          </p:cNvSpPr>
          <p:nvPr/>
        </p:nvSpPr>
        <p:spPr>
          <a:xfrm>
            <a:off x="5003221" y="2584100"/>
            <a:ext cx="1692275" cy="802996"/>
          </a:xfrm>
          <a:prstGeom prst="rect">
            <a:avLst/>
          </a:prstGeom>
        </p:spPr>
        <p:txBody>
          <a:bodyPr anchor="b" anchorCtr="0"/>
          <a:lstStyle>
            <a:defPPr>
              <a:defRPr lang="en-US"/>
            </a:defPPr>
            <a:lvl1pPr indent="0">
              <a:lnSpc>
                <a:spcPct val="90000"/>
              </a:lnSpc>
              <a:spcBef>
                <a:spcPts val="1000"/>
              </a:spcBef>
              <a:spcAft>
                <a:spcPts val="600"/>
              </a:spcAft>
              <a:buClr>
                <a:srgbClr val="E2231A"/>
              </a:buClr>
              <a:buFont typeface="Arial"/>
              <a:buNone/>
              <a:tabLst/>
              <a:defRPr sz="4000" b="1" i="0">
                <a:solidFill>
                  <a:schemeClr val="bg1"/>
                </a:solidFill>
                <a:latin typeface="Museo 900" charset="0"/>
                <a:ea typeface="Museo 900" charset="0"/>
                <a:cs typeface="Museo 9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latin typeface="Calibri Bold" charset="0"/>
                <a:ea typeface="Calibri Bold" charset="0"/>
                <a:cs typeface="Calibri Bold" charset="0"/>
              </a:rPr>
              <a:t>03</a:t>
            </a:r>
          </a:p>
        </p:txBody>
      </p:sp>
      <p:sp>
        <p:nvSpPr>
          <p:cNvPr id="33" name="Text Placeholder 701"/>
          <p:cNvSpPr txBox="1">
            <a:spLocks/>
          </p:cNvSpPr>
          <p:nvPr/>
        </p:nvSpPr>
        <p:spPr>
          <a:xfrm>
            <a:off x="5003221" y="3330039"/>
            <a:ext cx="1684338" cy="835025"/>
          </a:xfrm>
          <a:prstGeom prst="rect">
            <a:avLst/>
          </a:prstGeom>
          <a:solidFill>
            <a:schemeClr val="bg2">
              <a:lumMod val="25000"/>
              <a:alpha val="50000"/>
            </a:schemeClr>
          </a:solidFill>
        </p:spPr>
        <p:txBody>
          <a:bodyPr lIns="180000" bIns="90000" anchor="b" anchorCtr="0"/>
          <a:lstStyle>
            <a:defPPr>
              <a:defRPr lang="en-US"/>
            </a:defPPr>
            <a:lvl1pPr indent="0">
              <a:lnSpc>
                <a:spcPct val="90000"/>
              </a:lnSpc>
              <a:spcBef>
                <a:spcPts val="1000"/>
              </a:spcBef>
              <a:spcAft>
                <a:spcPts val="600"/>
              </a:spcAft>
              <a:buClr>
                <a:srgbClr val="E2231A"/>
              </a:buClr>
              <a:buFont typeface="Arial"/>
              <a:buNone/>
              <a:tabLst/>
              <a:defRPr sz="14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dirty="0" smtClean="0">
                <a:latin typeface="Calibri Regular" charset="0"/>
                <a:ea typeface="Calibri Regular" charset="0"/>
                <a:cs typeface="Calibri Regular" charset="0"/>
              </a:rPr>
              <a:t>FACILITY</a:t>
            </a:r>
            <a:endParaRPr lang="en-US" dirty="0">
              <a:latin typeface="Calibri Regular" charset="0"/>
              <a:ea typeface="Calibri Regular" charset="0"/>
              <a:cs typeface="Calibri Regular" charset="0"/>
            </a:endParaRPr>
          </a:p>
        </p:txBody>
      </p:sp>
      <p:sp>
        <p:nvSpPr>
          <p:cNvPr id="34" name="Content Placeholder 699"/>
          <p:cNvSpPr txBox="1">
            <a:spLocks/>
          </p:cNvSpPr>
          <p:nvPr/>
        </p:nvSpPr>
        <p:spPr>
          <a:xfrm>
            <a:off x="4996150" y="4184975"/>
            <a:ext cx="1691409" cy="1702447"/>
          </a:xfrm>
          <a:prstGeom prst="rect">
            <a:avLst/>
          </a:prstGeom>
          <a:solidFill>
            <a:schemeClr val="bg2">
              <a:lumMod val="25000"/>
              <a:alpha val="50000"/>
            </a:schemeClr>
          </a:solidFill>
        </p:spPr>
        <p:txBody>
          <a:bodyPr lIns="90000" tIns="180000"/>
          <a:lstStyle>
            <a:defPPr>
              <a:defRPr lang="en-US"/>
            </a:defPPr>
            <a:lvl1pPr marL="179388" indent="-179388">
              <a:lnSpc>
                <a:spcPct val="90000"/>
              </a:lnSpc>
              <a:spcBef>
                <a:spcPts val="1000"/>
              </a:spcBef>
              <a:spcAft>
                <a:spcPts val="600"/>
              </a:spcAft>
              <a:buClr>
                <a:schemeClr val="bg1"/>
              </a:buClr>
              <a:buFont typeface="Arial"/>
              <a:buChar char="•"/>
              <a:tabLst/>
              <a:defRPr sz="9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smtClean="0"/>
              <a:t>Turkish Cargo HUB</a:t>
            </a:r>
          </a:p>
          <a:p>
            <a:r>
              <a:rPr lang="tr-TR" noProof="1"/>
              <a:t>IST Satellite </a:t>
            </a:r>
            <a:r>
              <a:rPr lang="tr-TR" noProof="1" smtClean="0"/>
              <a:t>Facility</a:t>
            </a:r>
          </a:p>
          <a:p>
            <a:r>
              <a:rPr lang="tr-TR" noProof="1" smtClean="0"/>
              <a:t>Temperature Controlled Storage Rooms</a:t>
            </a:r>
          </a:p>
          <a:p>
            <a:r>
              <a:rPr lang="tr-TR" noProof="1" smtClean="0"/>
              <a:t>Fact and Figures</a:t>
            </a:r>
          </a:p>
          <a:p>
            <a:pPr marL="0" indent="0">
              <a:buNone/>
            </a:pPr>
            <a:endParaRPr lang="tr-TR" noProof="1" smtClean="0">
              <a:latin typeface="Calibri Regular" charset="0"/>
              <a:ea typeface="Calibri Regular" charset="0"/>
              <a:cs typeface="Calibri Regular" charset="0"/>
            </a:endParaRPr>
          </a:p>
        </p:txBody>
      </p:sp>
      <p:sp>
        <p:nvSpPr>
          <p:cNvPr id="20" name="Text Placeholder 561"/>
          <p:cNvSpPr txBox="1">
            <a:spLocks/>
          </p:cNvSpPr>
          <p:nvPr/>
        </p:nvSpPr>
        <p:spPr>
          <a:xfrm>
            <a:off x="10198017" y="2584100"/>
            <a:ext cx="1692275" cy="802996"/>
          </a:xfrm>
          <a:prstGeom prst="rect">
            <a:avLst/>
          </a:prstGeom>
        </p:spPr>
        <p:txBody>
          <a:bodyPr anchor="b" anchorCtr="0"/>
          <a:lstStyle>
            <a:defPPr>
              <a:defRPr lang="en-US"/>
            </a:defPPr>
            <a:lvl1pPr indent="0">
              <a:lnSpc>
                <a:spcPct val="90000"/>
              </a:lnSpc>
              <a:spcBef>
                <a:spcPts val="1000"/>
              </a:spcBef>
              <a:spcAft>
                <a:spcPts val="600"/>
              </a:spcAft>
              <a:buClr>
                <a:srgbClr val="E2231A"/>
              </a:buClr>
              <a:buFont typeface="Arial"/>
              <a:buNone/>
              <a:tabLst/>
              <a:defRPr sz="4000" b="1" i="0">
                <a:solidFill>
                  <a:schemeClr val="bg1"/>
                </a:solidFill>
                <a:latin typeface="Museo 900" charset="0"/>
                <a:ea typeface="Museo 900" charset="0"/>
                <a:cs typeface="Museo 9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smtClean="0">
                <a:latin typeface="Calibri Bold" charset="0"/>
                <a:ea typeface="Calibri Bold" charset="0"/>
                <a:cs typeface="Calibri Bold" charset="0"/>
              </a:rPr>
              <a:t>0</a:t>
            </a:r>
            <a:r>
              <a:rPr lang="tr-TR" dirty="0">
                <a:latin typeface="Calibri Bold" charset="0"/>
                <a:ea typeface="Calibri Bold" charset="0"/>
                <a:cs typeface="Calibri Bold" charset="0"/>
              </a:rPr>
              <a:t>6</a:t>
            </a:r>
            <a:endParaRPr lang="en-US" dirty="0">
              <a:latin typeface="Calibri Bold" charset="0"/>
              <a:ea typeface="Calibri Bold" charset="0"/>
              <a:cs typeface="Calibri Bold" charset="0"/>
            </a:endParaRPr>
          </a:p>
        </p:txBody>
      </p:sp>
      <p:sp>
        <p:nvSpPr>
          <p:cNvPr id="21" name="Text Placeholder 703"/>
          <p:cNvSpPr txBox="1">
            <a:spLocks/>
          </p:cNvSpPr>
          <p:nvPr/>
        </p:nvSpPr>
        <p:spPr>
          <a:xfrm>
            <a:off x="10198017" y="3340781"/>
            <a:ext cx="1684338" cy="835025"/>
          </a:xfrm>
          <a:prstGeom prst="rect">
            <a:avLst/>
          </a:prstGeom>
          <a:solidFill>
            <a:schemeClr val="bg2">
              <a:lumMod val="25000"/>
              <a:alpha val="50000"/>
            </a:schemeClr>
          </a:solidFill>
        </p:spPr>
        <p:txBody>
          <a:bodyPr lIns="180000" bIns="90000" anchor="b" anchorCtr="0"/>
          <a:lstStyle>
            <a:defPPr>
              <a:defRPr lang="en-US"/>
            </a:defPPr>
            <a:lvl1pPr indent="0">
              <a:lnSpc>
                <a:spcPct val="90000"/>
              </a:lnSpc>
              <a:spcBef>
                <a:spcPts val="1000"/>
              </a:spcBef>
              <a:spcAft>
                <a:spcPts val="600"/>
              </a:spcAft>
              <a:buClr>
                <a:srgbClr val="E2231A"/>
              </a:buClr>
              <a:buFont typeface="Arial"/>
              <a:buNone/>
              <a:tabLst/>
              <a:defRPr sz="1400" b="0" i="0">
                <a:solidFill>
                  <a:schemeClr val="bg1"/>
                </a:solidFill>
                <a:latin typeface="Museo 500" charset="0"/>
                <a:ea typeface="Museo 500" charset="0"/>
                <a:cs typeface="Museo 500"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dirty="0" smtClean="0">
                <a:latin typeface="Calibri Regular" charset="0"/>
                <a:ea typeface="Calibri Regular" charset="0"/>
                <a:cs typeface="Calibri Regular" charset="0"/>
              </a:rPr>
              <a:t>FUTURE &amp; </a:t>
            </a:r>
            <a:br>
              <a:rPr lang="tr-TR" dirty="0" smtClean="0">
                <a:latin typeface="Calibri Regular" charset="0"/>
                <a:ea typeface="Calibri Regular" charset="0"/>
                <a:cs typeface="Calibri Regular" charset="0"/>
              </a:rPr>
            </a:br>
            <a:r>
              <a:rPr lang="tr-TR" dirty="0" smtClean="0">
                <a:latin typeface="Calibri Regular" charset="0"/>
                <a:ea typeface="Calibri Regular" charset="0"/>
                <a:cs typeface="Calibri Regular" charset="0"/>
              </a:rPr>
              <a:t>HOW </a:t>
            </a:r>
            <a:r>
              <a:rPr lang="tr-TR" dirty="0">
                <a:latin typeface="Calibri Regular" charset="0"/>
                <a:ea typeface="Calibri Regular" charset="0"/>
                <a:cs typeface="Calibri Regular" charset="0"/>
              </a:rPr>
              <a:t>TO </a:t>
            </a:r>
            <a:r>
              <a:rPr lang="tr-TR" dirty="0" smtClean="0">
                <a:latin typeface="Calibri Regular" charset="0"/>
                <a:ea typeface="Calibri Regular" charset="0"/>
                <a:cs typeface="Calibri Regular" charset="0"/>
              </a:rPr>
              <a:t>IMPROVE</a:t>
            </a:r>
            <a:endParaRPr lang="en-US" dirty="0">
              <a:latin typeface="Calibri Regular" charset="0"/>
              <a:ea typeface="Calibri Regular" charset="0"/>
              <a:cs typeface="Calibri Regular" charset="0"/>
            </a:endParaRPr>
          </a:p>
        </p:txBody>
      </p:sp>
      <p:sp>
        <p:nvSpPr>
          <p:cNvPr id="22" name="Content Placeholder 580"/>
          <p:cNvSpPr txBox="1">
            <a:spLocks/>
          </p:cNvSpPr>
          <p:nvPr/>
        </p:nvSpPr>
        <p:spPr>
          <a:xfrm>
            <a:off x="10189248" y="4184975"/>
            <a:ext cx="1691409" cy="1702447"/>
          </a:xfrm>
          <a:prstGeom prst="rect">
            <a:avLst/>
          </a:prstGeom>
          <a:solidFill>
            <a:schemeClr val="bg2">
              <a:lumMod val="25000"/>
              <a:alpha val="50000"/>
            </a:schemeClr>
          </a:solidFill>
        </p:spPr>
        <p:txBody>
          <a:bodyPr lIns="90000" tIns="180000"/>
          <a:lstStyle>
            <a:defPPr>
              <a:defRPr lang="en-US"/>
            </a:defPPr>
            <a:lvl1pPr marL="179388" indent="-179388">
              <a:lnSpc>
                <a:spcPct val="90000"/>
              </a:lnSpc>
              <a:spcBef>
                <a:spcPts val="1000"/>
              </a:spcBef>
              <a:spcAft>
                <a:spcPts val="600"/>
              </a:spcAft>
              <a:buClr>
                <a:schemeClr val="bg1"/>
              </a:buClr>
              <a:buFont typeface="Arial"/>
              <a:buChar char="•"/>
              <a:tabLst/>
              <a:defRPr sz="900" b="0" i="0">
                <a:solidFill>
                  <a:schemeClr val="bg1"/>
                </a:solidFill>
                <a:latin typeface="Calibri Regular" charset="0"/>
                <a:ea typeface="Calibri Regular" charset="0"/>
                <a:cs typeface="Calibri Regular" charset="0"/>
              </a:defRPr>
            </a:lvl1pPr>
            <a:lvl2pPr marL="488950" indent="-174625">
              <a:lnSpc>
                <a:spcPct val="90000"/>
              </a:lnSpc>
              <a:spcBef>
                <a:spcPts val="500"/>
              </a:spcBef>
              <a:spcAft>
                <a:spcPts val="400"/>
              </a:spcAft>
              <a:buClr>
                <a:srgbClr val="E2231A"/>
              </a:buClr>
              <a:buFont typeface="Arial"/>
              <a:buChar char="•"/>
              <a:tabLst/>
              <a:defRPr b="0" i="0">
                <a:solidFill>
                  <a:srgbClr val="8C9192"/>
                </a:solidFill>
                <a:latin typeface="Museo 500" charset="0"/>
                <a:ea typeface="Museo 500" charset="0"/>
                <a:cs typeface="Museo 500" charset="0"/>
              </a:defRPr>
            </a:lvl2pPr>
            <a:lvl3pPr marL="850900" indent="-136525">
              <a:lnSpc>
                <a:spcPct val="90000"/>
              </a:lnSpc>
              <a:spcBef>
                <a:spcPts val="500"/>
              </a:spcBef>
              <a:buClr>
                <a:srgbClr val="E2231A"/>
              </a:buClr>
              <a:buFont typeface="Arial"/>
              <a:buChar char="•"/>
              <a:tabLst/>
              <a:defRPr sz="1400" b="0" i="0">
                <a:solidFill>
                  <a:schemeClr val="bg2">
                    <a:lumMod val="25000"/>
                  </a:schemeClr>
                </a:solidFill>
                <a:latin typeface="Museo 500" charset="0"/>
                <a:ea typeface="Museo 500" charset="0"/>
                <a:cs typeface="Museo 500" charset="0"/>
              </a:defRPr>
            </a:lvl3pPr>
            <a:lvl4pPr marL="16002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4pPr>
            <a:lvl5pPr marL="2057400" indent="-228600">
              <a:lnSpc>
                <a:spcPct val="90000"/>
              </a:lnSpc>
              <a:spcBef>
                <a:spcPts val="500"/>
              </a:spcBef>
              <a:buClr>
                <a:srgbClr val="E2231A"/>
              </a:buClr>
              <a:buFont typeface="Arial"/>
              <a:buChar char="•"/>
              <a:defRPr sz="1100" b="0" i="0">
                <a:solidFill>
                  <a:schemeClr val="bg2">
                    <a:lumMod val="25000"/>
                  </a:schemeClr>
                </a:solidFill>
                <a:latin typeface="Museo 500" charset="0"/>
                <a:ea typeface="Museo 500" charset="0"/>
                <a:cs typeface="Museo 500"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smtClean="0"/>
              <a:t>Our Goals and Objectives</a:t>
            </a:r>
          </a:p>
          <a:p>
            <a:r>
              <a:rPr lang="tr-TR" noProof="1" smtClean="0"/>
              <a:t>Istanbul New Airport</a:t>
            </a:r>
          </a:p>
          <a:p>
            <a:r>
              <a:rPr lang="tr-TR" noProof="1" smtClean="0"/>
              <a:t>Awards</a:t>
            </a:r>
          </a:p>
          <a:p>
            <a:endParaRPr lang="tr-TR" noProof="1"/>
          </a:p>
        </p:txBody>
      </p:sp>
    </p:spTree>
    <p:extLst>
      <p:ext uri="{BB962C8B-B14F-4D97-AF65-F5344CB8AC3E}">
        <p14:creationId xmlns:p14="http://schemas.microsoft.com/office/powerpoint/2010/main" val="1632813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80943" y="1123121"/>
            <a:ext cx="7885245" cy="2093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3980946" y="4158413"/>
            <a:ext cx="7885242" cy="1870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 y="2275667"/>
            <a:ext cx="3980943" cy="3785652"/>
          </a:xfrm>
          <a:prstGeom prst="rect">
            <a:avLst/>
          </a:prstGeom>
          <a:noFill/>
        </p:spPr>
        <p:txBody>
          <a:bodyPr wrap="square" rtlCol="0">
            <a:spAutoFit/>
          </a:bodyPr>
          <a:lstStyle/>
          <a:p>
            <a:pPr marL="342900" indent="-342900">
              <a:buFont typeface="Wingdings" panose="05000000000000000000" pitchFamily="2" charset="2"/>
              <a:buChar char="ü"/>
            </a:pPr>
            <a:r>
              <a:rPr lang="tr-TR" sz="2000" dirty="0"/>
              <a:t>Total of </a:t>
            </a:r>
            <a:r>
              <a:rPr lang="tr-TR" sz="2000" dirty="0" smtClean="0"/>
              <a:t>60 </a:t>
            </a:r>
            <a:r>
              <a:rPr lang="tr-TR" sz="2000" dirty="0" err="1"/>
              <a:t>minutes</a:t>
            </a:r>
            <a:r>
              <a:rPr lang="tr-TR" sz="2000" dirty="0"/>
              <a:t> in </a:t>
            </a:r>
            <a:r>
              <a:rPr lang="tr-TR" sz="2000" dirty="0" err="1"/>
              <a:t>tarmac</a:t>
            </a:r>
            <a:r>
              <a:rPr lang="tr-TR" sz="2000" dirty="0"/>
              <a:t> </a:t>
            </a:r>
            <a:r>
              <a:rPr lang="tr-TR" sz="2000" dirty="0" err="1"/>
              <a:t>for</a:t>
            </a:r>
            <a:r>
              <a:rPr lang="tr-TR" sz="2000" dirty="0"/>
              <a:t> transit </a:t>
            </a:r>
            <a:r>
              <a:rPr lang="tr-TR" sz="2000" dirty="0" err="1" smtClean="0"/>
              <a:t>shipments</a:t>
            </a:r>
            <a:endParaRPr lang="tr-TR" sz="2000" dirty="0" smtClean="0"/>
          </a:p>
          <a:p>
            <a:endParaRPr lang="tr-TR" sz="2000" dirty="0"/>
          </a:p>
          <a:p>
            <a:pPr marL="285750" indent="-285750">
              <a:buFont typeface="Wingdings" panose="05000000000000000000" pitchFamily="2" charset="2"/>
              <a:buChar char="ü"/>
            </a:pPr>
            <a:r>
              <a:rPr lang="en-US" sz="2000" noProof="1" smtClean="0"/>
              <a:t>From </a:t>
            </a:r>
            <a:r>
              <a:rPr lang="en-US" sz="2000" noProof="1"/>
              <a:t>Aircraft to W/H : </a:t>
            </a:r>
            <a:r>
              <a:rPr lang="tr-TR" sz="2000" noProof="1" smtClean="0"/>
              <a:t>30</a:t>
            </a:r>
            <a:r>
              <a:rPr lang="en-US" sz="2000" noProof="1" smtClean="0"/>
              <a:t> minutes</a:t>
            </a:r>
            <a:endParaRPr lang="tr-TR" sz="2000" noProof="1" smtClean="0"/>
          </a:p>
          <a:p>
            <a:pPr marL="285750" indent="-285750">
              <a:buFont typeface="Wingdings" panose="05000000000000000000" pitchFamily="2" charset="2"/>
              <a:buChar char="ü"/>
            </a:pPr>
            <a:r>
              <a:rPr lang="en-US" sz="2000" noProof="1"/>
              <a:t>From W/H to Aircraft: </a:t>
            </a:r>
            <a:r>
              <a:rPr lang="tr-TR" sz="2000" noProof="1" smtClean="0"/>
              <a:t>30</a:t>
            </a:r>
            <a:r>
              <a:rPr lang="en-US" sz="2000" noProof="1" smtClean="0"/>
              <a:t> </a:t>
            </a:r>
            <a:r>
              <a:rPr lang="en-US" sz="2000" noProof="1"/>
              <a:t>minutes</a:t>
            </a:r>
          </a:p>
          <a:p>
            <a:pPr marL="285750" indent="-285750">
              <a:buFont typeface="Wingdings" panose="05000000000000000000" pitchFamily="2" charset="2"/>
              <a:buChar char="ü"/>
            </a:pPr>
            <a:endParaRPr lang="en-US" sz="2000" noProof="1" smtClean="0"/>
          </a:p>
          <a:p>
            <a:pPr marL="285750" indent="-285750">
              <a:buFont typeface="Wingdings" panose="05000000000000000000" pitchFamily="2" charset="2"/>
              <a:buChar char="ü"/>
            </a:pPr>
            <a:endParaRPr lang="en-US" sz="2000" noProof="1" smtClean="0"/>
          </a:p>
          <a:p>
            <a:endParaRPr lang="en-US" sz="2000" noProof="1" smtClean="0"/>
          </a:p>
          <a:p>
            <a:pPr marL="285750" indent="-285750">
              <a:buFont typeface="Arial" panose="020B0604020202020204" pitchFamily="34" charset="0"/>
              <a:buChar char="•"/>
            </a:pPr>
            <a:endParaRPr lang="tr-TR" sz="2000" noProof="1" smtClean="0"/>
          </a:p>
          <a:p>
            <a:pPr marL="285750" indent="-285750">
              <a:buFont typeface="Wingdings" panose="05000000000000000000" pitchFamily="2" charset="2"/>
              <a:buChar char="ü"/>
            </a:pPr>
            <a:endParaRPr lang="tr-TR" sz="2000" noProof="1"/>
          </a:p>
          <a:p>
            <a:endParaRPr lang="tr-TR" sz="2000" dirty="0"/>
          </a:p>
        </p:txBody>
      </p:sp>
      <p:sp>
        <p:nvSpPr>
          <p:cNvPr id="6" name="Rectangle 5"/>
          <p:cNvSpPr/>
          <p:nvPr/>
        </p:nvSpPr>
        <p:spPr>
          <a:xfrm>
            <a:off x="0" y="81256"/>
            <a:ext cx="2387577" cy="461665"/>
          </a:xfrm>
          <a:prstGeom prst="rect">
            <a:avLst/>
          </a:prstGeom>
        </p:spPr>
        <p:txBody>
          <a:bodyPr wrap="none">
            <a:spAutoFit/>
          </a:bodyPr>
          <a:lstStyle/>
          <a:p>
            <a:r>
              <a:rPr lang="tr-TR" sz="2400" b="1" spc="100" dirty="0">
                <a:solidFill>
                  <a:schemeClr val="bg1"/>
                </a:solidFill>
                <a:latin typeface="Calibri Bold" charset="0"/>
                <a:ea typeface="Calibri Bold" charset="0"/>
                <a:cs typeface="Calibri Bold" charset="0"/>
              </a:rPr>
              <a:t>Satellite</a:t>
            </a:r>
            <a:r>
              <a:rPr lang="tr-TR" b="1" dirty="0"/>
              <a:t> </a:t>
            </a:r>
            <a:r>
              <a:rPr lang="tr-TR" sz="2400" b="1" spc="100" dirty="0">
                <a:solidFill>
                  <a:schemeClr val="bg1"/>
                </a:solidFill>
                <a:latin typeface="Calibri Bold" charset="0"/>
                <a:ea typeface="Calibri Bold" charset="0"/>
                <a:cs typeface="Calibri Bold" charset="0"/>
              </a:rPr>
              <a:t>Facility</a:t>
            </a:r>
            <a:endParaRPr lang="en-US" sz="2400" b="1" spc="100" dirty="0">
              <a:solidFill>
                <a:schemeClr val="bg1"/>
              </a:solidFill>
              <a:latin typeface="Calibri Bold" charset="0"/>
              <a:ea typeface="Calibri Bold" charset="0"/>
              <a:cs typeface="Calibri Bold" charset="0"/>
            </a:endParaRPr>
          </a:p>
        </p:txBody>
      </p:sp>
    </p:spTree>
    <p:extLst>
      <p:ext uri="{BB962C8B-B14F-4D97-AF65-F5344CB8AC3E}">
        <p14:creationId xmlns:p14="http://schemas.microsoft.com/office/powerpoint/2010/main" val="2826710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7" y="119214"/>
            <a:ext cx="9998255" cy="393593"/>
          </a:xfrm>
        </p:spPr>
        <p:txBody>
          <a:bodyPr>
            <a:normAutofit/>
          </a:bodyPr>
          <a:lstStyle/>
          <a:p>
            <a:r>
              <a:rPr lang="tr-TR" sz="2400" dirty="0"/>
              <a:t>Temperature</a:t>
            </a:r>
            <a:r>
              <a:rPr lang="tr-TR" dirty="0"/>
              <a:t> </a:t>
            </a:r>
            <a:r>
              <a:rPr lang="tr-TR" sz="2400" dirty="0"/>
              <a:t>Controlled</a:t>
            </a:r>
            <a:r>
              <a:rPr lang="tr-TR" dirty="0"/>
              <a:t> </a:t>
            </a:r>
            <a:r>
              <a:rPr lang="tr-TR" sz="2400" dirty="0"/>
              <a:t>Storage</a:t>
            </a:r>
            <a:r>
              <a:rPr lang="tr-TR" dirty="0"/>
              <a:t> </a:t>
            </a:r>
            <a:r>
              <a:rPr lang="tr-TR" sz="2400" dirty="0"/>
              <a:t>Rooms</a:t>
            </a:r>
            <a:endParaRPr lang="en-US" sz="2400" dirty="0"/>
          </a:p>
        </p:txBody>
      </p:sp>
      <p:sp>
        <p:nvSpPr>
          <p:cNvPr id="5" name="Rectangle 4"/>
          <p:cNvSpPr/>
          <p:nvPr/>
        </p:nvSpPr>
        <p:spPr>
          <a:xfrm>
            <a:off x="310221" y="1882427"/>
            <a:ext cx="5037956" cy="2862322"/>
          </a:xfrm>
          <a:prstGeom prst="rect">
            <a:avLst/>
          </a:prstGeom>
        </p:spPr>
        <p:txBody>
          <a:bodyPr wrap="square">
            <a:spAutoFit/>
          </a:bodyPr>
          <a:lstStyle/>
          <a:p>
            <a:pPr marL="342900" indent="-342900">
              <a:buFont typeface="Wingdings" panose="05000000000000000000" pitchFamily="2" charset="2"/>
              <a:buChar char="ü"/>
            </a:pPr>
            <a:r>
              <a:rPr lang="en-US" sz="2000" dirty="0">
                <a:solidFill>
                  <a:schemeClr val="tx1">
                    <a:lumMod val="50000"/>
                  </a:schemeClr>
                </a:solidFill>
              </a:rPr>
              <a:t>Temperature and humidity values of cold chain storage areas and facilities is monitored through automated system called </a:t>
            </a:r>
            <a:r>
              <a:rPr lang="en-US" sz="2000" dirty="0" smtClean="0">
                <a:solidFill>
                  <a:schemeClr val="tx1">
                    <a:lumMod val="50000"/>
                  </a:schemeClr>
                </a:solidFill>
              </a:rPr>
              <a:t>Telemetry</a:t>
            </a:r>
            <a:endParaRPr lang="tr-TR" sz="2000" dirty="0" smtClean="0">
              <a:solidFill>
                <a:schemeClr val="tx1">
                  <a:lumMod val="50000"/>
                </a:schemeClr>
              </a:solidFill>
            </a:endParaRPr>
          </a:p>
          <a:p>
            <a:pPr marL="342900" indent="-342900">
              <a:buFont typeface="Wingdings" panose="05000000000000000000" pitchFamily="2" charset="2"/>
              <a:buChar char="ü"/>
            </a:pPr>
            <a:endParaRPr lang="en-US" sz="2000" dirty="0">
              <a:solidFill>
                <a:schemeClr val="tx1">
                  <a:lumMod val="50000"/>
                </a:schemeClr>
              </a:solidFill>
            </a:endParaRPr>
          </a:p>
          <a:p>
            <a:pPr marL="342900" indent="-342900">
              <a:buFont typeface="Wingdings" panose="05000000000000000000" pitchFamily="2" charset="2"/>
              <a:buChar char="ü"/>
            </a:pPr>
            <a:r>
              <a:rPr lang="en-US" sz="2000" dirty="0" smtClean="0">
                <a:solidFill>
                  <a:schemeClr val="tx1">
                    <a:lumMod val="50000"/>
                  </a:schemeClr>
                </a:solidFill>
              </a:rPr>
              <a:t>The </a:t>
            </a:r>
            <a:r>
              <a:rPr lang="en-US" sz="2000" dirty="0">
                <a:solidFill>
                  <a:schemeClr val="tx1">
                    <a:lumMod val="50000"/>
                  </a:schemeClr>
                </a:solidFill>
              </a:rPr>
              <a:t>cold rooms can be </a:t>
            </a:r>
            <a:r>
              <a:rPr lang="tr-TR" sz="2000" dirty="0" smtClean="0">
                <a:solidFill>
                  <a:schemeClr val="tx1">
                    <a:lumMod val="50000"/>
                  </a:schemeClr>
                </a:solidFill>
              </a:rPr>
              <a:t>monitored</a:t>
            </a:r>
            <a:r>
              <a:rPr lang="en-US" sz="2000" dirty="0" smtClean="0">
                <a:solidFill>
                  <a:schemeClr val="tx1">
                    <a:lumMod val="50000"/>
                  </a:schemeClr>
                </a:solidFill>
              </a:rPr>
              <a:t> </a:t>
            </a:r>
            <a:r>
              <a:rPr lang="en-US" sz="2000" dirty="0">
                <a:solidFill>
                  <a:schemeClr val="tx1">
                    <a:lumMod val="50000"/>
                  </a:schemeClr>
                </a:solidFill>
              </a:rPr>
              <a:t>instantly, and </a:t>
            </a:r>
            <a:r>
              <a:rPr lang="en-US" sz="2000" dirty="0" smtClean="0">
                <a:solidFill>
                  <a:schemeClr val="tx1">
                    <a:lumMod val="50000"/>
                  </a:schemeClr>
                </a:solidFill>
              </a:rPr>
              <a:t>temperature </a:t>
            </a:r>
            <a:r>
              <a:rPr lang="en-US" sz="2000" dirty="0">
                <a:solidFill>
                  <a:schemeClr val="tx1">
                    <a:lumMod val="50000"/>
                  </a:schemeClr>
                </a:solidFill>
              </a:rPr>
              <a:t>and humidity values can be reported </a:t>
            </a:r>
            <a:r>
              <a:rPr lang="en-US" sz="2000" dirty="0" smtClean="0">
                <a:solidFill>
                  <a:schemeClr val="tx1">
                    <a:lumMod val="50000"/>
                  </a:schemeClr>
                </a:solidFill>
              </a:rPr>
              <a:t>retrospectively</a:t>
            </a:r>
          </a:p>
          <a:p>
            <a:pPr marL="342900" indent="-342900">
              <a:buFont typeface="Wingdings" panose="05000000000000000000" pitchFamily="2" charset="2"/>
              <a:buChar char="ü"/>
            </a:pPr>
            <a:endParaRPr lang="tr-TR" sz="2000" dirty="0" smtClean="0"/>
          </a:p>
        </p:txBody>
      </p:sp>
      <p:sp>
        <p:nvSpPr>
          <p:cNvPr id="3" name="TextBox 2"/>
          <p:cNvSpPr txBox="1"/>
          <p:nvPr/>
        </p:nvSpPr>
        <p:spPr>
          <a:xfrm>
            <a:off x="310221" y="1268939"/>
            <a:ext cx="3485072" cy="369332"/>
          </a:xfrm>
          <a:prstGeom prst="rect">
            <a:avLst/>
          </a:prstGeom>
          <a:solidFill>
            <a:srgbClr val="E2231A"/>
          </a:solidFill>
        </p:spPr>
        <p:txBody>
          <a:bodyPr wrap="square" rtlCol="0">
            <a:spAutoFit/>
          </a:bodyPr>
          <a:lstStyle/>
          <a:p>
            <a:r>
              <a:rPr lang="tr-TR" dirty="0" smtClean="0">
                <a:solidFill>
                  <a:schemeClr val="bg1"/>
                </a:solidFill>
              </a:rPr>
              <a:t>Telemetry System</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572" y="921507"/>
            <a:ext cx="4596911" cy="5141363"/>
          </a:xfrm>
          <a:prstGeom prst="roundRect">
            <a:avLst>
              <a:gd name="adj" fmla="val 916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19499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94" y="138426"/>
            <a:ext cx="9998255" cy="393593"/>
          </a:xfrm>
        </p:spPr>
        <p:txBody>
          <a:bodyPr vert="horz" lIns="0" tIns="0" rIns="0" bIns="0" rtlCol="0" anchor="b" anchorCtr="0">
            <a:normAutofit/>
          </a:bodyPr>
          <a:lstStyle/>
          <a:p>
            <a:r>
              <a:rPr lang="en-US" sz="2400" dirty="0"/>
              <a:t>Facts &amp; Figures</a:t>
            </a:r>
          </a:p>
        </p:txBody>
      </p:sp>
      <p:sp>
        <p:nvSpPr>
          <p:cNvPr id="74" name="Text Placeholder 8"/>
          <p:cNvSpPr txBox="1">
            <a:spLocks/>
          </p:cNvSpPr>
          <p:nvPr/>
        </p:nvSpPr>
        <p:spPr>
          <a:xfrm>
            <a:off x="4097588" y="942424"/>
            <a:ext cx="3996823" cy="454576"/>
          </a:xfrm>
          <a:prstGeom prst="rect">
            <a:avLst/>
          </a:prstGeom>
          <a:pattFill prst="wdUpDiag">
            <a:fgClr>
              <a:srgbClr val="C00000"/>
            </a:fgClr>
            <a:bgClr>
              <a:srgbClr val="E2231A"/>
            </a:bgClr>
          </a:pattFill>
        </p:spPr>
        <p:txBody>
          <a:bodyPr lIns="114296" tIns="114296" rIns="0" bIns="114296" anchor="ctr" anchorCtr="0">
            <a:noAutofit/>
          </a:bodyPr>
          <a:lstStyle>
            <a:lvl1pPr marL="228600" indent="-228600" algn="l" defTabSz="914400" rtl="0" eaLnBrk="1" latinLnBrk="0" hangingPunct="1">
              <a:lnSpc>
                <a:spcPct val="110000"/>
              </a:lnSpc>
              <a:spcBef>
                <a:spcPts val="1000"/>
              </a:spcBef>
              <a:spcAft>
                <a:spcPts val="600"/>
              </a:spcAft>
              <a:buClr>
                <a:srgbClr val="E2231A"/>
              </a:buClr>
              <a:buFont typeface="Arial"/>
              <a:buChar char="•"/>
              <a:defRPr sz="2000" b="0" i="0" kern="1200">
                <a:solidFill>
                  <a:schemeClr val="bg2">
                    <a:lumMod val="25000"/>
                  </a:schemeClr>
                </a:solidFill>
                <a:latin typeface="Gotham Narrow Book" charset="0"/>
                <a:ea typeface="Gotham Narrow Book" charset="0"/>
                <a:cs typeface="Gotham Narrow Book" charset="0"/>
              </a:defRPr>
            </a:lvl1pPr>
            <a:lvl2pPr marL="685800" indent="-228600" algn="l" defTabSz="914400" rtl="0" eaLnBrk="1" latinLnBrk="0" hangingPunct="1">
              <a:lnSpc>
                <a:spcPct val="90000"/>
              </a:lnSpc>
              <a:spcBef>
                <a:spcPts val="500"/>
              </a:spcBef>
              <a:spcAft>
                <a:spcPts val="400"/>
              </a:spcAft>
              <a:buClr>
                <a:srgbClr val="E2231A"/>
              </a:buClr>
              <a:buFont typeface="Arial"/>
              <a:buChar char="•"/>
              <a:defRPr sz="1800" b="0" i="0" kern="1200">
                <a:solidFill>
                  <a:srgbClr val="8C9192"/>
                </a:solidFill>
                <a:latin typeface="Gotham Narrow Book" charset="0"/>
                <a:ea typeface="Gotham Narrow Book" charset="0"/>
                <a:cs typeface="Gotham Narrow Book" charset="0"/>
              </a:defRPr>
            </a:lvl2pPr>
            <a:lvl3pPr marL="1143000" indent="-228600" algn="l" defTabSz="914400" rtl="0" eaLnBrk="1" latinLnBrk="0" hangingPunct="1">
              <a:lnSpc>
                <a:spcPct val="90000"/>
              </a:lnSpc>
              <a:spcBef>
                <a:spcPts val="500"/>
              </a:spcBef>
              <a:buClr>
                <a:srgbClr val="E2231A"/>
              </a:buClr>
              <a:buFont typeface="Arial"/>
              <a:buChar char="•"/>
              <a:defRPr sz="1400" b="0" i="0" kern="1200">
                <a:solidFill>
                  <a:schemeClr val="bg2">
                    <a:lumMod val="25000"/>
                  </a:schemeClr>
                </a:solidFill>
                <a:latin typeface="Gotham Narrow Book" charset="0"/>
                <a:ea typeface="Gotham Narrow Book" charset="0"/>
                <a:cs typeface="Gotham Narrow Book" charset="0"/>
              </a:defRPr>
            </a:lvl3pPr>
            <a:lvl4pPr marL="16002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4pPr>
            <a:lvl5pPr marL="2057400" indent="-228600" algn="l" defTabSz="914400" rtl="0" eaLnBrk="1" latinLnBrk="0" hangingPunct="1">
              <a:lnSpc>
                <a:spcPct val="90000"/>
              </a:lnSpc>
              <a:spcBef>
                <a:spcPts val="500"/>
              </a:spcBef>
              <a:buClr>
                <a:srgbClr val="E2231A"/>
              </a:buClr>
              <a:buFont typeface="Arial"/>
              <a:buChar char="•"/>
              <a:defRPr sz="1100" b="0" i="0" kern="1200">
                <a:solidFill>
                  <a:schemeClr val="bg2">
                    <a:lumMod val="25000"/>
                  </a:schemeClr>
                </a:solidFill>
                <a:latin typeface="Gotham Narrow Book" charset="0"/>
                <a:ea typeface="Gotham Narrow Book" charset="0"/>
                <a:cs typeface="Gotham Narro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tr-TR" sz="1500" b="1" dirty="0" smtClean="0">
                <a:solidFill>
                  <a:schemeClr val="bg1"/>
                </a:solidFill>
                <a:latin typeface="Calibri Bold" charset="0"/>
                <a:ea typeface="Calibri Bold" charset="0"/>
                <a:cs typeface="Calibri Bold" charset="0"/>
              </a:rPr>
              <a:t>Cargo Development &amp; Special Cargo Ratio</a:t>
            </a:r>
            <a:endParaRPr lang="en-US" sz="1500" b="1" dirty="0">
              <a:solidFill>
                <a:schemeClr val="bg1"/>
              </a:solidFill>
              <a:latin typeface="Calibri Bold" charset="0"/>
              <a:ea typeface="Calibri Bold" charset="0"/>
              <a:cs typeface="Calibri Bold" charset="0"/>
            </a:endParaRPr>
          </a:p>
        </p:txBody>
      </p:sp>
      <p:sp>
        <p:nvSpPr>
          <p:cNvPr id="23" name="Rectangle 2"/>
          <p:cNvSpPr/>
          <p:nvPr/>
        </p:nvSpPr>
        <p:spPr>
          <a:xfrm>
            <a:off x="7350713" y="5492974"/>
            <a:ext cx="1665842" cy="229165"/>
          </a:xfrm>
          <a:prstGeom prst="rect">
            <a:avLst/>
          </a:prstGeom>
        </p:spPr>
        <p:txBody>
          <a:bodyPr wrap="none">
            <a:spAutoFit/>
          </a:bodyPr>
          <a:lstStyle/>
          <a:p>
            <a:pPr algn="ctr"/>
            <a:r>
              <a:rPr lang="en-US" sz="889" b="1" dirty="0" smtClean="0">
                <a:solidFill>
                  <a:schemeClr val="tx1">
                    <a:lumMod val="50000"/>
                  </a:schemeClr>
                </a:solidFill>
                <a:latin typeface="Calibri Bold" charset="0"/>
                <a:ea typeface="Calibri Bold" charset="0"/>
                <a:cs typeface="Calibri Bold" charset="0"/>
              </a:rPr>
              <a:t>TOTAL CARGO (Thousand Tons)</a:t>
            </a:r>
            <a:endParaRPr lang="en-US" sz="889" b="1" dirty="0">
              <a:solidFill>
                <a:schemeClr val="tx1">
                  <a:lumMod val="50000"/>
                </a:schemeClr>
              </a:solidFill>
              <a:latin typeface="Calibri Bold" charset="0"/>
              <a:ea typeface="Calibri Bold" charset="0"/>
              <a:cs typeface="Calibri Bold" charset="0"/>
            </a:endParaRPr>
          </a:p>
        </p:txBody>
      </p:sp>
      <p:sp>
        <p:nvSpPr>
          <p:cNvPr id="13" name="Rectangle 2"/>
          <p:cNvSpPr/>
          <p:nvPr/>
        </p:nvSpPr>
        <p:spPr>
          <a:xfrm>
            <a:off x="473051" y="5985041"/>
            <a:ext cx="1665842" cy="229165"/>
          </a:xfrm>
          <a:prstGeom prst="rect">
            <a:avLst/>
          </a:prstGeom>
        </p:spPr>
        <p:txBody>
          <a:bodyPr wrap="none">
            <a:spAutoFit/>
          </a:bodyPr>
          <a:lstStyle/>
          <a:p>
            <a:pPr algn="ctr"/>
            <a:r>
              <a:rPr lang="en-US" sz="889" b="1" dirty="0" smtClean="0">
                <a:solidFill>
                  <a:schemeClr val="bg1"/>
                </a:solidFill>
                <a:latin typeface="Calibri Bold" charset="0"/>
                <a:ea typeface="Calibri Bold" charset="0"/>
                <a:cs typeface="Calibri Bold" charset="0"/>
              </a:rPr>
              <a:t>TOTAL CARGO (Thousand Tons)</a:t>
            </a:r>
            <a:endParaRPr lang="en-US" sz="889" b="1" dirty="0">
              <a:solidFill>
                <a:schemeClr val="bg1"/>
              </a:solidFill>
              <a:latin typeface="Calibri Bold" charset="0"/>
              <a:ea typeface="Calibri Bold" charset="0"/>
              <a:cs typeface="Calibri Bold" charset="0"/>
            </a:endParaRPr>
          </a:p>
        </p:txBody>
      </p:sp>
      <p:pic>
        <p:nvPicPr>
          <p:cNvPr id="17" name="Picture 16"/>
          <p:cNvPicPr>
            <a:picLocks noChangeAspect="1"/>
          </p:cNvPicPr>
          <p:nvPr/>
        </p:nvPicPr>
        <p:blipFill>
          <a:blip r:embed="rId3"/>
          <a:stretch>
            <a:fillRect/>
          </a:stretch>
        </p:blipFill>
        <p:spPr>
          <a:xfrm>
            <a:off x="3546626" y="5571349"/>
            <a:ext cx="258032" cy="233061"/>
          </a:xfrm>
          <a:prstGeom prst="rect">
            <a:avLst/>
          </a:prstGeom>
        </p:spPr>
      </p:pic>
      <p:sp>
        <p:nvSpPr>
          <p:cNvPr id="18" name="TextBox 17"/>
          <p:cNvSpPr txBox="1"/>
          <p:nvPr/>
        </p:nvSpPr>
        <p:spPr>
          <a:xfrm>
            <a:off x="3973648" y="5527411"/>
            <a:ext cx="711285" cy="276999"/>
          </a:xfrm>
          <a:prstGeom prst="rect">
            <a:avLst/>
          </a:prstGeom>
          <a:noFill/>
        </p:spPr>
        <p:txBody>
          <a:bodyPr wrap="none" rtlCol="0">
            <a:spAutoFit/>
          </a:bodyPr>
          <a:lstStyle/>
          <a:p>
            <a:r>
              <a:rPr lang="tr-TR" sz="1200" dirty="0" smtClean="0">
                <a:solidFill>
                  <a:schemeClr val="tx1">
                    <a:lumMod val="50000"/>
                  </a:schemeClr>
                </a:solidFill>
              </a:rPr>
              <a:t>Forecast</a:t>
            </a:r>
            <a:endParaRPr lang="en-US" sz="1200" dirty="0">
              <a:solidFill>
                <a:schemeClr val="tx1">
                  <a:lumMod val="50000"/>
                </a:schemeClr>
              </a:solidFill>
            </a:endParaRPr>
          </a:p>
        </p:txBody>
      </p:sp>
      <p:graphicFrame>
        <p:nvGraphicFramePr>
          <p:cNvPr id="28" name="Chart 27"/>
          <p:cNvGraphicFramePr>
            <a:graphicFrameLocks/>
          </p:cNvGraphicFramePr>
          <p:nvPr>
            <p:extLst>
              <p:ext uri="{D42A27DB-BD31-4B8C-83A1-F6EECF244321}">
                <p14:modId xmlns:p14="http://schemas.microsoft.com/office/powerpoint/2010/main" val="3498339499"/>
              </p:ext>
            </p:extLst>
          </p:nvPr>
        </p:nvGraphicFramePr>
        <p:xfrm>
          <a:off x="3211409" y="364267"/>
          <a:ext cx="8627794" cy="51711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24"/>
          <p:cNvGraphicFramePr>
            <a:graphicFrameLocks/>
          </p:cNvGraphicFramePr>
          <p:nvPr>
            <p:extLst>
              <p:ext uri="{D42A27DB-BD31-4B8C-83A1-F6EECF244321}">
                <p14:modId xmlns:p14="http://schemas.microsoft.com/office/powerpoint/2010/main" val="1776605511"/>
              </p:ext>
            </p:extLst>
          </p:nvPr>
        </p:nvGraphicFramePr>
        <p:xfrm>
          <a:off x="4772188" y="464137"/>
          <a:ext cx="7230357" cy="4550550"/>
        </p:xfrm>
        <a:graphic>
          <a:graphicData uri="http://schemas.openxmlformats.org/drawingml/2006/chart">
            <c:chart xmlns:c="http://schemas.openxmlformats.org/drawingml/2006/chart" xmlns:r="http://schemas.openxmlformats.org/officeDocument/2006/relationships" r:id="rId5"/>
          </a:graphicData>
        </a:graphic>
      </p:graphicFrame>
      <p:sp>
        <p:nvSpPr>
          <p:cNvPr id="15" name="Oval 14"/>
          <p:cNvSpPr/>
          <p:nvPr/>
        </p:nvSpPr>
        <p:spPr>
          <a:xfrm>
            <a:off x="790143" y="1530220"/>
            <a:ext cx="1877025" cy="1847462"/>
          </a:xfrm>
          <a:prstGeom prst="ellipse">
            <a:avLst/>
          </a:prstGeom>
          <a:solidFill>
            <a:srgbClr val="E22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6350"/>
              </a:lnSpc>
              <a:spcBef>
                <a:spcPts val="0"/>
              </a:spcBef>
              <a:spcAft>
                <a:spcPts val="0"/>
              </a:spcAft>
              <a:buClrTx/>
              <a:buSzTx/>
              <a:buFontTx/>
              <a:buNone/>
              <a:tabLst/>
              <a:defRPr/>
            </a:pPr>
            <a:r>
              <a:rPr lang="tr-TR" sz="6096" b="1" spc="-190" dirty="0">
                <a:solidFill>
                  <a:srgbClr val="FEFFFF"/>
                </a:solidFill>
                <a:latin typeface="Calibri Bold" charset="0"/>
                <a:ea typeface="Calibri Bold" charset="0"/>
                <a:cs typeface="Calibri Bold" charset="0"/>
              </a:rPr>
              <a:t>7</a:t>
            </a:r>
            <a:r>
              <a:rPr kumimoji="0" lang="en-US" sz="2795" b="1" i="0" u="none" strike="noStrike" kern="1200" cap="none" spc="-190" normalizeH="0" baseline="0" noProof="0" dirty="0" err="1" smtClean="0">
                <a:ln>
                  <a:noFill/>
                </a:ln>
                <a:solidFill>
                  <a:srgbClr val="FEFFFF"/>
                </a:solidFill>
                <a:effectLst/>
                <a:uLnTx/>
                <a:uFillTx/>
                <a:latin typeface="Calibri Bold" charset="0"/>
                <a:ea typeface="Calibri Bold" charset="0"/>
                <a:cs typeface="Calibri Bold" charset="0"/>
              </a:rPr>
              <a:t>th</a:t>
            </a:r>
            <a:endParaRPr kumimoji="0" lang="en-US" sz="2795" b="1" i="0" u="none" strike="noStrike" kern="1200" cap="none" spc="-190" normalizeH="0" baseline="0" noProof="0" dirty="0" smtClean="0">
              <a:ln>
                <a:noFill/>
              </a:ln>
              <a:solidFill>
                <a:srgbClr val="FEFFFF"/>
              </a:solidFill>
              <a:effectLst/>
              <a:uLnTx/>
              <a:uFillTx/>
              <a:latin typeface="Calibri Bold" charset="0"/>
              <a:ea typeface="Calibri Bold" charset="0"/>
              <a:cs typeface="Calibri Bold" charset="0"/>
            </a:endParaRPr>
          </a:p>
          <a:p>
            <a:pPr marL="0" marR="0" lvl="0" indent="0" algn="ctr" defTabSz="914400" rtl="0" eaLnBrk="1" fontAlgn="auto" latinLnBrk="0" hangingPunct="1">
              <a:lnSpc>
                <a:spcPts val="1587"/>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EFFFF"/>
                </a:solidFill>
                <a:effectLst/>
                <a:uLnTx/>
                <a:uFillTx/>
                <a:latin typeface="Calibri Regular" charset="0"/>
                <a:ea typeface="Calibri Regular" charset="0"/>
                <a:cs typeface="Calibri Regular" charset="0"/>
              </a:rPr>
              <a:t>Largest Cargo</a:t>
            </a:r>
          </a:p>
          <a:p>
            <a:pPr marL="0" marR="0" lvl="0" indent="0" algn="ctr" defTabSz="914400" rtl="0" eaLnBrk="1" fontAlgn="auto" latinLnBrk="0" hangingPunct="1">
              <a:lnSpc>
                <a:spcPts val="1587"/>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EFFFF"/>
                </a:solidFill>
                <a:effectLst/>
                <a:uLnTx/>
                <a:uFillTx/>
                <a:latin typeface="Calibri Regular" charset="0"/>
                <a:ea typeface="Calibri Regular" charset="0"/>
                <a:cs typeface="Calibri Regular" charset="0"/>
              </a:rPr>
              <a:t>Carrier </a:t>
            </a:r>
            <a:r>
              <a:rPr lang="tr-TR" dirty="0" smtClean="0">
                <a:solidFill>
                  <a:srgbClr val="FEFFFF"/>
                </a:solidFill>
                <a:latin typeface="Calibri Regular" charset="0"/>
                <a:ea typeface="Calibri Regular" charset="0"/>
                <a:cs typeface="Calibri Regular" charset="0"/>
              </a:rPr>
              <a:t>in the World</a:t>
            </a:r>
            <a:endParaRPr kumimoji="0" lang="en-US" sz="1800" b="0" i="0" u="none" strike="noStrike" kern="1200" cap="none" spc="0" normalizeH="0" baseline="0" noProof="0" dirty="0">
              <a:ln>
                <a:noFill/>
              </a:ln>
              <a:solidFill>
                <a:srgbClr val="FEFFFF"/>
              </a:solidFill>
              <a:effectLst/>
              <a:uLnTx/>
              <a:uFillTx/>
              <a:latin typeface="Calibri Regular" charset="0"/>
              <a:ea typeface="Calibri Regular" charset="0"/>
              <a:cs typeface="Calibri Regular" charset="0"/>
            </a:endParaRPr>
          </a:p>
        </p:txBody>
      </p:sp>
      <p:sp>
        <p:nvSpPr>
          <p:cNvPr id="16" name="Title 3"/>
          <p:cNvSpPr txBox="1">
            <a:spLocks/>
          </p:cNvSpPr>
          <p:nvPr/>
        </p:nvSpPr>
        <p:spPr>
          <a:xfrm>
            <a:off x="0" y="3283059"/>
            <a:ext cx="3488384" cy="2185647"/>
          </a:xfrm>
          <a:prstGeom prst="rect">
            <a:avLst/>
          </a:prstGeom>
        </p:spPr>
        <p:txBody>
          <a:bodyPr anchor="ctr" anchorCtr="0"/>
          <a:lstStyle>
            <a:lvl1pPr algn="l" defTabSz="1399882" rtl="0" eaLnBrk="1" latinLnBrk="0" hangingPunct="1">
              <a:spcBef>
                <a:spcPct val="0"/>
              </a:spcBef>
              <a:buNone/>
              <a:defRPr sz="6800" b="1" i="0" kern="1200">
                <a:solidFill>
                  <a:schemeClr val="tx1"/>
                </a:solidFill>
                <a:latin typeface="Gotham Narrow" charset="0"/>
                <a:ea typeface="Gotham Narrow" charset="0"/>
                <a:cs typeface="Gotham Narrow" charset="0"/>
              </a:defRPr>
            </a:lvl1pPr>
          </a:lstStyle>
          <a:p>
            <a:pPr marL="285750" marR="0" lvl="0" indent="-285750" algn="l" defTabSz="1399882"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smtClean="0">
                <a:ln>
                  <a:noFill/>
                </a:ln>
                <a:solidFill>
                  <a:prstClr val="black"/>
                </a:solidFill>
                <a:effectLst/>
                <a:uLnTx/>
                <a:uFillTx/>
                <a:latin typeface="Calibri Regular" charset="0"/>
                <a:ea typeface="Calibri Regular" charset="0"/>
                <a:cs typeface="Calibri Regular" charset="0"/>
              </a:rPr>
              <a:t>Operates to 86 destinations with 23 freighters</a:t>
            </a:r>
          </a:p>
          <a:p>
            <a:pPr marL="285750" marR="0" lvl="0" indent="-285750" algn="l" defTabSz="1399882" rtl="0" eaLnBrk="1" fontAlgn="auto" latinLnBrk="0" hangingPunct="1">
              <a:lnSpc>
                <a:spcPct val="100000"/>
              </a:lnSpc>
              <a:spcBef>
                <a:spcPct val="0"/>
              </a:spcBef>
              <a:spcAft>
                <a:spcPts val="0"/>
              </a:spcAft>
              <a:buClrTx/>
              <a:buSzTx/>
              <a:buFont typeface="Wingdings" panose="05000000000000000000" pitchFamily="2" charset="2"/>
              <a:buChar char="ü"/>
              <a:tabLst/>
              <a:defRPr/>
            </a:pPr>
            <a:endParaRPr kumimoji="0" lang="tr-TR" sz="1800" b="0" i="0" u="none" strike="noStrike" kern="1200" cap="none" spc="0" normalizeH="0" baseline="0" noProof="1" smtClean="0">
              <a:ln>
                <a:noFill/>
              </a:ln>
              <a:solidFill>
                <a:prstClr val="black"/>
              </a:solidFill>
              <a:effectLst/>
              <a:uLnTx/>
              <a:uFillTx/>
              <a:latin typeface="Calibri Regular" charset="0"/>
              <a:ea typeface="Calibri Regular" charset="0"/>
              <a:cs typeface="Calibri Regular" charset="0"/>
            </a:endParaRPr>
          </a:p>
          <a:p>
            <a:pPr marL="285750" marR="0" lvl="0" indent="-285750" algn="l" defTabSz="1399882"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tr-TR" sz="1800" b="0" i="0" u="none" strike="noStrike" kern="1200" cap="none" spc="0" normalizeH="0" baseline="0" noProof="1" smtClean="0">
                <a:ln>
                  <a:noFill/>
                </a:ln>
                <a:solidFill>
                  <a:prstClr val="black"/>
                </a:solidFill>
                <a:effectLst/>
                <a:uLnTx/>
                <a:uFillTx/>
                <a:latin typeface="Calibri Regular" charset="0"/>
                <a:ea typeface="Calibri Regular" charset="0"/>
                <a:cs typeface="Calibri Regular" charset="0"/>
              </a:rPr>
              <a:t>Totally 315 destinations with 344 aircrafts (321 passenger aircrafts and </a:t>
            </a:r>
            <a:r>
              <a:rPr lang="tr-TR" sz="1800" b="0" noProof="1" smtClean="0">
                <a:solidFill>
                  <a:prstClr val="black"/>
                </a:solidFill>
                <a:latin typeface="Calibri Regular" charset="0"/>
                <a:ea typeface="Calibri Regular" charset="0"/>
                <a:cs typeface="Calibri Regular" charset="0"/>
              </a:rPr>
              <a:t>23</a:t>
            </a:r>
            <a:r>
              <a:rPr kumimoji="0" lang="tr-TR" sz="1800" b="0" i="0" u="none" strike="noStrike" kern="1200" cap="none" spc="0" normalizeH="0" baseline="0" noProof="1" smtClean="0">
                <a:ln>
                  <a:noFill/>
                </a:ln>
                <a:solidFill>
                  <a:prstClr val="black"/>
                </a:solidFill>
                <a:effectLst/>
                <a:uLnTx/>
                <a:uFillTx/>
                <a:latin typeface="Calibri Regular" charset="0"/>
                <a:ea typeface="Calibri Regular" charset="0"/>
                <a:cs typeface="Calibri Regular" charset="0"/>
              </a:rPr>
              <a:t> freighters)</a:t>
            </a:r>
            <a:endParaRPr kumimoji="0" lang="tr-TR" sz="1800" b="0" i="0" u="none" strike="noStrike" kern="1200" cap="none" spc="0" normalizeH="0" baseline="0" noProof="1">
              <a:ln>
                <a:noFill/>
              </a:ln>
              <a:solidFill>
                <a:prstClr val="black"/>
              </a:solidFill>
              <a:effectLst/>
              <a:uLnTx/>
              <a:uFillTx/>
              <a:latin typeface="Calibri Regular" charset="0"/>
              <a:ea typeface="Calibri Regular" charset="0"/>
              <a:cs typeface="Calibri Regular" charset="0"/>
            </a:endParaRPr>
          </a:p>
        </p:txBody>
      </p:sp>
      <p:sp>
        <p:nvSpPr>
          <p:cNvPr id="5" name="TextBox 4"/>
          <p:cNvSpPr txBox="1"/>
          <p:nvPr/>
        </p:nvSpPr>
        <p:spPr>
          <a:xfrm>
            <a:off x="3968680" y="5812455"/>
            <a:ext cx="3105509" cy="276999"/>
          </a:xfrm>
          <a:prstGeom prst="rect">
            <a:avLst/>
          </a:prstGeom>
          <a:noFill/>
        </p:spPr>
        <p:txBody>
          <a:bodyPr wrap="square" rtlCol="0">
            <a:spAutoFit/>
          </a:bodyPr>
          <a:lstStyle/>
          <a:p>
            <a:r>
              <a:rPr lang="tr-TR" sz="1200" dirty="0">
                <a:solidFill>
                  <a:schemeClr val="tx1">
                    <a:lumMod val="50000"/>
                  </a:schemeClr>
                </a:solidFill>
              </a:rPr>
              <a:t>Special Cargo Share in Total</a:t>
            </a:r>
            <a:endParaRPr lang="en-US" sz="1200" dirty="0">
              <a:solidFill>
                <a:schemeClr val="tx1">
                  <a:lumMod val="50000"/>
                </a:schemeClr>
              </a:solidFill>
            </a:endParaRPr>
          </a:p>
        </p:txBody>
      </p:sp>
      <p:pic>
        <p:nvPicPr>
          <p:cNvPr id="7" name="Picture 6"/>
          <p:cNvPicPr>
            <a:picLocks noChangeAspect="1"/>
          </p:cNvPicPr>
          <p:nvPr/>
        </p:nvPicPr>
        <p:blipFill>
          <a:blip r:embed="rId6"/>
          <a:stretch>
            <a:fillRect/>
          </a:stretch>
        </p:blipFill>
        <p:spPr>
          <a:xfrm flipV="1">
            <a:off x="3546626" y="5962181"/>
            <a:ext cx="448048" cy="45719"/>
          </a:xfrm>
          <a:prstGeom prst="rect">
            <a:avLst/>
          </a:prstGeom>
        </p:spPr>
      </p:pic>
    </p:spTree>
    <p:extLst>
      <p:ext uri="{BB962C8B-B14F-4D97-AF65-F5344CB8AC3E}">
        <p14:creationId xmlns:p14="http://schemas.microsoft.com/office/powerpoint/2010/main" val="2202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41" y="98514"/>
            <a:ext cx="9998255" cy="393593"/>
          </a:xfrm>
        </p:spPr>
        <p:txBody>
          <a:bodyPr vert="horz" lIns="0" tIns="0" rIns="0" bIns="0" rtlCol="0" anchor="b" anchorCtr="0">
            <a:normAutofit/>
          </a:bodyPr>
          <a:lstStyle/>
          <a:p>
            <a:r>
              <a:rPr lang="tr-TR" sz="2400" dirty="0"/>
              <a:t>Facts and Figures</a:t>
            </a:r>
            <a:endParaRPr lang="en-US" sz="2400" dirty="0"/>
          </a:p>
        </p:txBody>
      </p:sp>
      <p:graphicFrame>
        <p:nvGraphicFramePr>
          <p:cNvPr id="5" name="Chart 4"/>
          <p:cNvGraphicFramePr>
            <a:graphicFrameLocks/>
          </p:cNvGraphicFramePr>
          <p:nvPr>
            <p:extLst>
              <p:ext uri="{D42A27DB-BD31-4B8C-83A1-F6EECF244321}">
                <p14:modId xmlns:p14="http://schemas.microsoft.com/office/powerpoint/2010/main" val="2553554226"/>
              </p:ext>
            </p:extLst>
          </p:nvPr>
        </p:nvGraphicFramePr>
        <p:xfrm>
          <a:off x="0" y="711271"/>
          <a:ext cx="4572000" cy="24051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3854421402"/>
              </p:ext>
            </p:extLst>
          </p:nvPr>
        </p:nvGraphicFramePr>
        <p:xfrm>
          <a:off x="5896214" y="711271"/>
          <a:ext cx="4451434" cy="264774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156820" y="5873075"/>
            <a:ext cx="3519578" cy="369332"/>
          </a:xfrm>
          <a:prstGeom prst="rect">
            <a:avLst/>
          </a:prstGeom>
          <a:noFill/>
        </p:spPr>
        <p:txBody>
          <a:bodyPr wrap="square" rtlCol="0">
            <a:spAutoFit/>
          </a:bodyPr>
          <a:lstStyle/>
          <a:p>
            <a:r>
              <a:rPr lang="tr-TR" dirty="0" smtClean="0"/>
              <a:t>Source: World Air Cargo Data</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809472484"/>
              </p:ext>
            </p:extLst>
          </p:nvPr>
        </p:nvGraphicFramePr>
        <p:xfrm>
          <a:off x="0" y="345447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969913860"/>
              </p:ext>
            </p:extLst>
          </p:nvPr>
        </p:nvGraphicFramePr>
        <p:xfrm>
          <a:off x="6109722" y="3540591"/>
          <a:ext cx="4451433" cy="26570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2322969168"/>
              </p:ext>
            </p:extLst>
          </p:nvPr>
        </p:nvGraphicFramePr>
        <p:xfrm>
          <a:off x="6109721" y="4292083"/>
          <a:ext cx="4639143" cy="256591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12828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colorTemperature colorTemp="9042"/>
                    </a14:imgEffect>
                  </a14:imgLayer>
                </a14:imgProps>
              </a:ext>
              <a:ext uri="{28A0092B-C50C-407E-A947-70E740481C1C}">
                <a14:useLocalDpi xmlns:a14="http://schemas.microsoft.com/office/drawing/2010/main"/>
              </a:ext>
            </a:extLst>
          </a:blip>
          <a:srcRect l="24" r="24"/>
          <a:stretch/>
        </p:blipFill>
        <p:spPr/>
      </p:pic>
      <p:sp>
        <p:nvSpPr>
          <p:cNvPr id="21" name="Title 20"/>
          <p:cNvSpPr>
            <a:spLocks noGrp="1"/>
          </p:cNvSpPr>
          <p:nvPr>
            <p:ph type="title"/>
          </p:nvPr>
        </p:nvSpPr>
        <p:spPr>
          <a:xfrm>
            <a:off x="4105756" y="4002657"/>
            <a:ext cx="6525075" cy="809188"/>
          </a:xfrm>
        </p:spPr>
        <p:txBody>
          <a:bodyPr/>
          <a:lstStyle/>
          <a:p>
            <a:r>
              <a:rPr lang="tr-TR" sz="4800" dirty="0" smtClean="0"/>
              <a:t>INDUSTRIAL SOLUTIONS</a:t>
            </a:r>
            <a:endParaRPr lang="en-US" sz="4800" dirty="0"/>
          </a:p>
        </p:txBody>
      </p:sp>
      <p:sp>
        <p:nvSpPr>
          <p:cNvPr id="3" name="Text Placeholder 2"/>
          <p:cNvSpPr>
            <a:spLocks noGrp="1"/>
          </p:cNvSpPr>
          <p:nvPr>
            <p:ph type="body" idx="1"/>
          </p:nvPr>
        </p:nvSpPr>
        <p:spPr>
          <a:xfrm>
            <a:off x="4123754" y="4811844"/>
            <a:ext cx="6525077" cy="1398456"/>
          </a:xfrm>
        </p:spPr>
        <p:txBody>
          <a:bodyPr>
            <a:normAutofit/>
          </a:bodyPr>
          <a:lstStyle/>
          <a:p>
            <a:pPr>
              <a:lnSpc>
                <a:spcPct val="100000"/>
              </a:lnSpc>
              <a:spcAft>
                <a:spcPts val="0"/>
              </a:spcAft>
            </a:pPr>
            <a:r>
              <a:rPr lang="tr-TR" sz="1100" noProof="1" smtClean="0"/>
              <a:t>Features of TK Fresh Product &amp; Service</a:t>
            </a:r>
          </a:p>
          <a:p>
            <a:pPr>
              <a:lnSpc>
                <a:spcPct val="100000"/>
              </a:lnSpc>
              <a:spcAft>
                <a:spcPts val="0"/>
              </a:spcAft>
            </a:pPr>
            <a:r>
              <a:rPr lang="tr-TR" sz="1100" noProof="1" smtClean="0"/>
              <a:t>Active and Passive Solutions</a:t>
            </a:r>
          </a:p>
          <a:p>
            <a:pPr>
              <a:lnSpc>
                <a:spcPct val="100000"/>
              </a:lnSpc>
              <a:spcAft>
                <a:spcPts val="0"/>
              </a:spcAft>
            </a:pPr>
            <a:r>
              <a:rPr lang="tr-TR" sz="1100" noProof="1" smtClean="0"/>
              <a:t>Thermal Dolly</a:t>
            </a:r>
          </a:p>
        </p:txBody>
      </p:sp>
      <p:sp>
        <p:nvSpPr>
          <p:cNvPr id="7" name="Text Placeholder 6"/>
          <p:cNvSpPr>
            <a:spLocks noGrp="1"/>
          </p:cNvSpPr>
          <p:nvPr>
            <p:ph type="body" sz="quarter" idx="52"/>
          </p:nvPr>
        </p:nvSpPr>
        <p:spPr>
          <a:xfrm>
            <a:off x="4087754" y="1523998"/>
            <a:ext cx="45719" cy="4686302"/>
          </a:xfrm>
        </p:spPr>
        <p:txBody>
          <a:bodyPr/>
          <a:lstStyle/>
          <a:p>
            <a:endParaRPr lang="en-US" dirty="0"/>
          </a:p>
        </p:txBody>
      </p:sp>
      <p:sp>
        <p:nvSpPr>
          <p:cNvPr id="2" name="Text Placeholder 1"/>
          <p:cNvSpPr>
            <a:spLocks noGrp="1"/>
          </p:cNvSpPr>
          <p:nvPr>
            <p:ph type="body" sz="quarter" idx="53"/>
          </p:nvPr>
        </p:nvSpPr>
        <p:spPr/>
        <p:txBody>
          <a:bodyPr/>
          <a:lstStyle/>
          <a:p>
            <a:r>
              <a:rPr lang="en-US" dirty="0" smtClean="0"/>
              <a:t>0</a:t>
            </a:r>
            <a:r>
              <a:rPr lang="tr-TR" dirty="0" smtClean="0"/>
              <a:t>4</a:t>
            </a:r>
            <a:endParaRPr lang="en-US" dirty="0"/>
          </a:p>
        </p:txBody>
      </p:sp>
      <p:pic>
        <p:nvPicPr>
          <p:cNvPr id="3074" name="Picture 2" descr="https://www.turkishcargo.com.tr/documents/_thumbs/boz1-a805e9be-38b1-475b-92a9-7ee5b3ca240a_1170_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3473" y="1523998"/>
            <a:ext cx="6497358" cy="252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9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5" y="105688"/>
            <a:ext cx="9998255" cy="393593"/>
          </a:xfrm>
        </p:spPr>
        <p:txBody>
          <a:bodyPr vert="horz" lIns="0" tIns="0" rIns="0" bIns="0" rtlCol="0" anchor="b" anchorCtr="0">
            <a:normAutofit/>
          </a:bodyPr>
          <a:lstStyle/>
          <a:p>
            <a:r>
              <a:rPr lang="tr-TR" sz="2400" noProof="1"/>
              <a:t>Features of TK Fresh Product</a:t>
            </a:r>
          </a:p>
        </p:txBody>
      </p:sp>
      <p:sp>
        <p:nvSpPr>
          <p:cNvPr id="3" name="Content Placeholder 2"/>
          <p:cNvSpPr>
            <a:spLocks noGrp="1"/>
          </p:cNvSpPr>
          <p:nvPr>
            <p:ph idx="1"/>
          </p:nvPr>
        </p:nvSpPr>
        <p:spPr>
          <a:xfrm>
            <a:off x="307832" y="969881"/>
            <a:ext cx="6848303" cy="5229001"/>
          </a:xfrm>
        </p:spPr>
        <p:txBody>
          <a:bodyPr>
            <a:normAutofit fontScale="92500" lnSpcReduction="10000"/>
          </a:bodyPr>
          <a:lstStyle/>
          <a:p>
            <a:pPr marL="342900" indent="-342900">
              <a:buClrTx/>
              <a:buFont typeface="Wingdings" panose="05000000000000000000" pitchFamily="2" charset="2"/>
              <a:buChar char="ü"/>
            </a:pPr>
            <a:r>
              <a:rPr lang="tr-TR" sz="1800" noProof="1" smtClean="0">
                <a:solidFill>
                  <a:schemeClr val="tx1">
                    <a:lumMod val="50000"/>
                  </a:schemeClr>
                </a:solidFill>
              </a:rPr>
              <a:t>More </a:t>
            </a:r>
            <a:r>
              <a:rPr lang="tr-TR" sz="1800" noProof="1">
                <a:solidFill>
                  <a:schemeClr val="tx1">
                    <a:lumMod val="50000"/>
                  </a:schemeClr>
                </a:solidFill>
              </a:rPr>
              <a:t>than </a:t>
            </a:r>
            <a:r>
              <a:rPr lang="tr-TR" sz="1800" b="1" noProof="1" smtClean="0">
                <a:solidFill>
                  <a:schemeClr val="tx1">
                    <a:lumMod val="50000"/>
                  </a:schemeClr>
                </a:solidFill>
              </a:rPr>
              <a:t>104.000 </a:t>
            </a:r>
            <a:r>
              <a:rPr lang="tr-TR" sz="1800" b="1" noProof="1">
                <a:solidFill>
                  <a:schemeClr val="tx1">
                    <a:lumMod val="50000"/>
                  </a:schemeClr>
                </a:solidFill>
              </a:rPr>
              <a:t>tons </a:t>
            </a:r>
            <a:r>
              <a:rPr lang="tr-TR" sz="1800" noProof="1">
                <a:solidFill>
                  <a:schemeClr val="tx1">
                    <a:lumMod val="50000"/>
                  </a:schemeClr>
                </a:solidFill>
              </a:rPr>
              <a:t>of annual </a:t>
            </a:r>
            <a:r>
              <a:rPr lang="tr-TR" sz="1800" noProof="1" smtClean="0">
                <a:solidFill>
                  <a:schemeClr val="tx1">
                    <a:lumMod val="50000"/>
                  </a:schemeClr>
                </a:solidFill>
              </a:rPr>
              <a:t>perishable shipments </a:t>
            </a:r>
            <a:r>
              <a:rPr lang="tr-TR" sz="1800" noProof="1">
                <a:solidFill>
                  <a:schemeClr val="tx1">
                    <a:lumMod val="50000"/>
                  </a:schemeClr>
                </a:solidFill>
              </a:rPr>
              <a:t>in </a:t>
            </a:r>
            <a:r>
              <a:rPr lang="tr-TR" sz="1800" b="1" noProof="1" smtClean="0">
                <a:solidFill>
                  <a:schemeClr val="tx1">
                    <a:lumMod val="50000"/>
                  </a:schemeClr>
                </a:solidFill>
              </a:rPr>
              <a:t>2018</a:t>
            </a:r>
          </a:p>
          <a:p>
            <a:pPr marL="342900" indent="-342900">
              <a:buClrTx/>
              <a:buFont typeface="Wingdings" panose="05000000000000000000" pitchFamily="2" charset="2"/>
              <a:buChar char="ü"/>
            </a:pPr>
            <a:r>
              <a:rPr lang="tr-TR" sz="1800" noProof="1" smtClean="0">
                <a:solidFill>
                  <a:schemeClr val="tx1">
                    <a:lumMod val="50000"/>
                  </a:schemeClr>
                </a:solidFill>
              </a:rPr>
              <a:t>Experienced in Perishable Cargo shipments for more than </a:t>
            </a:r>
            <a:r>
              <a:rPr lang="tr-TR" sz="1800" b="1" noProof="1" smtClean="0">
                <a:solidFill>
                  <a:schemeClr val="tx1">
                    <a:lumMod val="50000"/>
                  </a:schemeClr>
                </a:solidFill>
              </a:rPr>
              <a:t>30 years</a:t>
            </a:r>
          </a:p>
          <a:p>
            <a:pPr marL="342900" indent="-342900">
              <a:buClrTx/>
              <a:buFont typeface="Wingdings" panose="05000000000000000000" pitchFamily="2" charset="2"/>
              <a:buChar char="ü"/>
            </a:pPr>
            <a:r>
              <a:rPr lang="en-US" sz="1800" dirty="0">
                <a:solidFill>
                  <a:schemeClr val="tx1">
                    <a:lumMod val="50000"/>
                  </a:schemeClr>
                </a:solidFill>
              </a:rPr>
              <a:t>Prioritize</a:t>
            </a:r>
            <a:r>
              <a:rPr lang="tr-TR" sz="1800" dirty="0">
                <a:solidFill>
                  <a:schemeClr val="tx1">
                    <a:lumMod val="50000"/>
                  </a:schemeClr>
                </a:solidFill>
              </a:rPr>
              <a:t>d</a:t>
            </a:r>
            <a:r>
              <a:rPr lang="en-US" sz="1800" dirty="0">
                <a:solidFill>
                  <a:schemeClr val="tx1">
                    <a:lumMod val="50000"/>
                  </a:schemeClr>
                </a:solidFill>
              </a:rPr>
              <a:t> acceptance gate for </a:t>
            </a:r>
            <a:r>
              <a:rPr lang="en-US" sz="1800" dirty="0" smtClean="0">
                <a:solidFill>
                  <a:schemeClr val="tx1">
                    <a:lumMod val="50000"/>
                  </a:schemeClr>
                </a:solidFill>
              </a:rPr>
              <a:t>perishable shipments</a:t>
            </a:r>
            <a:endParaRPr lang="tr-TR" sz="1800" dirty="0" smtClean="0">
              <a:solidFill>
                <a:schemeClr val="tx1">
                  <a:lumMod val="50000"/>
                </a:schemeClr>
              </a:solidFill>
            </a:endParaRPr>
          </a:p>
          <a:p>
            <a:pPr marL="342900" indent="-342900">
              <a:buClrTx/>
              <a:buFont typeface="Wingdings" panose="05000000000000000000" pitchFamily="2" charset="2"/>
              <a:buChar char="ü"/>
            </a:pPr>
            <a:r>
              <a:rPr lang="en-US" sz="1800" dirty="0">
                <a:solidFill>
                  <a:schemeClr val="tx1">
                    <a:lumMod val="50000"/>
                  </a:schemeClr>
                </a:solidFill>
              </a:rPr>
              <a:t>Prioritized loading &amp; unloading </a:t>
            </a:r>
            <a:endParaRPr lang="tr-TR" sz="1800" b="1" noProof="1" smtClean="0">
              <a:solidFill>
                <a:schemeClr val="tx1">
                  <a:lumMod val="50000"/>
                </a:schemeClr>
              </a:solidFill>
            </a:endParaRPr>
          </a:p>
          <a:p>
            <a:pPr marL="342900" indent="-342900">
              <a:buClrTx/>
              <a:buFont typeface="Wingdings" panose="05000000000000000000" pitchFamily="2" charset="2"/>
              <a:buChar char="ü"/>
            </a:pPr>
            <a:r>
              <a:rPr lang="tr-TR" sz="1800" noProof="1" smtClean="0">
                <a:solidFill>
                  <a:schemeClr val="tx1">
                    <a:lumMod val="50000"/>
                  </a:schemeClr>
                </a:solidFill>
              </a:rPr>
              <a:t>Reliable transportation in accordance with </a:t>
            </a:r>
            <a:r>
              <a:rPr lang="tr-TR" sz="1800" b="1" noProof="1" smtClean="0">
                <a:solidFill>
                  <a:schemeClr val="tx1">
                    <a:lumMod val="50000"/>
                  </a:schemeClr>
                </a:solidFill>
              </a:rPr>
              <a:t>IATA Perishable Cargo Regulations</a:t>
            </a:r>
            <a:endParaRPr lang="tr-TR" sz="1800" b="1" dirty="0">
              <a:solidFill>
                <a:schemeClr val="tx1">
                  <a:lumMod val="50000"/>
                </a:schemeClr>
              </a:solidFill>
            </a:endParaRPr>
          </a:p>
          <a:p>
            <a:pPr marL="342900" indent="-342900">
              <a:buClrTx/>
              <a:buFont typeface="Wingdings" panose="05000000000000000000" pitchFamily="2" charset="2"/>
              <a:buChar char="ü"/>
            </a:pPr>
            <a:r>
              <a:rPr lang="en-US" sz="1800" dirty="0" smtClean="0">
                <a:solidFill>
                  <a:schemeClr val="tx1">
                    <a:lumMod val="50000"/>
                  </a:schemeClr>
                </a:solidFill>
              </a:rPr>
              <a:t>Easy </a:t>
            </a:r>
            <a:r>
              <a:rPr lang="en-US" sz="1800" dirty="0">
                <a:solidFill>
                  <a:schemeClr val="tx1">
                    <a:lumMod val="50000"/>
                  </a:schemeClr>
                </a:solidFill>
              </a:rPr>
              <a:t>and faster online booking availability </a:t>
            </a:r>
          </a:p>
          <a:p>
            <a:pPr marL="342900" indent="-342900">
              <a:buClrTx/>
              <a:buFont typeface="Wingdings" panose="05000000000000000000" pitchFamily="2" charset="2"/>
              <a:buChar char="ü"/>
            </a:pPr>
            <a:r>
              <a:rPr lang="en-US" sz="1800" dirty="0" smtClean="0">
                <a:solidFill>
                  <a:schemeClr val="tx1">
                    <a:lumMod val="50000"/>
                  </a:schemeClr>
                </a:solidFill>
              </a:rPr>
              <a:t>Temperature </a:t>
            </a:r>
            <a:r>
              <a:rPr lang="en-US" sz="1800" dirty="0">
                <a:solidFill>
                  <a:schemeClr val="tx1">
                    <a:lumMod val="50000"/>
                  </a:schemeClr>
                </a:solidFill>
              </a:rPr>
              <a:t>controlled trucking service for perishables</a:t>
            </a:r>
          </a:p>
          <a:p>
            <a:pPr marL="342900" indent="-342900">
              <a:buClrTx/>
              <a:buFont typeface="Wingdings" panose="05000000000000000000" pitchFamily="2" charset="2"/>
              <a:buChar char="ü"/>
            </a:pPr>
            <a:r>
              <a:rPr lang="en-US" sz="1800" dirty="0">
                <a:solidFill>
                  <a:schemeClr val="tx1">
                    <a:lumMod val="50000"/>
                  </a:schemeClr>
                </a:solidFill>
              </a:rPr>
              <a:t>Thermal Blankets option </a:t>
            </a:r>
            <a:r>
              <a:rPr lang="en-US" sz="1800" dirty="0" smtClean="0">
                <a:solidFill>
                  <a:schemeClr val="tx1">
                    <a:lumMod val="50000"/>
                  </a:schemeClr>
                </a:solidFill>
              </a:rPr>
              <a:t>available</a:t>
            </a:r>
            <a:endParaRPr lang="tr-TR" sz="1800" dirty="0" smtClean="0">
              <a:solidFill>
                <a:schemeClr val="tx1">
                  <a:lumMod val="50000"/>
                </a:schemeClr>
              </a:solidFill>
            </a:endParaRPr>
          </a:p>
          <a:p>
            <a:pPr marL="342900" indent="-342900">
              <a:buClrTx/>
              <a:buFont typeface="Wingdings" panose="05000000000000000000" pitchFamily="2" charset="2"/>
              <a:buChar char="ü"/>
            </a:pPr>
            <a:r>
              <a:rPr lang="en-US" sz="1800" dirty="0" smtClean="0">
                <a:solidFill>
                  <a:schemeClr val="tx1">
                    <a:lumMod val="50000"/>
                  </a:schemeClr>
                </a:solidFill>
              </a:rPr>
              <a:t>Fresh </a:t>
            </a:r>
            <a:r>
              <a:rPr lang="en-US" sz="1800" dirty="0">
                <a:solidFill>
                  <a:schemeClr val="tx1">
                    <a:lumMod val="50000"/>
                  </a:schemeClr>
                </a:solidFill>
              </a:rPr>
              <a:t>Fish and Fruits &amp; Vegetables specialized</a:t>
            </a:r>
          </a:p>
          <a:p>
            <a:pPr marL="342900" indent="-342900">
              <a:buClrTx/>
              <a:buFont typeface="Wingdings" panose="05000000000000000000" pitchFamily="2" charset="2"/>
              <a:buChar char="ü"/>
            </a:pPr>
            <a:r>
              <a:rPr lang="tr-TR" sz="1800" noProof="1" smtClean="0">
                <a:solidFill>
                  <a:schemeClr val="tx1">
                    <a:lumMod val="50000"/>
                  </a:schemeClr>
                </a:solidFill>
              </a:rPr>
              <a:t>Can be combined with </a:t>
            </a:r>
            <a:r>
              <a:rPr lang="tr-TR" sz="1800" b="1" noProof="1" smtClean="0">
                <a:solidFill>
                  <a:schemeClr val="tx1">
                    <a:lumMod val="50000"/>
                  </a:schemeClr>
                </a:solidFill>
              </a:rPr>
              <a:t>TK Plus </a:t>
            </a:r>
            <a:r>
              <a:rPr lang="tr-TR" sz="1800" noProof="1" smtClean="0">
                <a:solidFill>
                  <a:schemeClr val="tx1">
                    <a:lumMod val="50000"/>
                  </a:schemeClr>
                </a:solidFill>
              </a:rPr>
              <a:t>service for urgent PER shipments</a:t>
            </a:r>
          </a:p>
          <a:p>
            <a:pPr marL="342900" indent="-342900">
              <a:buClrTx/>
              <a:buFont typeface="Wingdings" panose="05000000000000000000" pitchFamily="2" charset="2"/>
              <a:buChar char="ü"/>
            </a:pPr>
            <a:r>
              <a:rPr lang="tr-TR" sz="1800" noProof="1" smtClean="0">
                <a:solidFill>
                  <a:schemeClr val="tx1">
                    <a:lumMod val="50000"/>
                  </a:schemeClr>
                </a:solidFill>
              </a:rPr>
              <a:t>Active container option available upon request</a:t>
            </a:r>
          </a:p>
          <a:p>
            <a:pPr marL="457200" indent="-457200" algn="just">
              <a:buClrTx/>
              <a:buFont typeface="Wingdings" panose="05000000000000000000" pitchFamily="2" charset="2"/>
              <a:buChar char="ü"/>
            </a:pPr>
            <a:endParaRPr lang="tr-TR" sz="1600" dirty="0" smtClean="0"/>
          </a:p>
          <a:p>
            <a:pPr marL="457200" indent="-457200" algn="just">
              <a:buClrTx/>
              <a:buFont typeface="Wingdings" panose="05000000000000000000" pitchFamily="2" charset="2"/>
              <a:buChar char="ü"/>
            </a:pPr>
            <a:endParaRPr lang="tr-TR" sz="1600" dirty="0" smtClean="0"/>
          </a:p>
          <a:p>
            <a:pPr marL="457200" indent="-457200">
              <a:buClrTx/>
              <a:buFont typeface="Wingdings" panose="05000000000000000000" pitchFamily="2" charset="2"/>
              <a:buChar char="ü"/>
            </a:pPr>
            <a:endParaRPr lang="en-US" sz="1600" dirty="0" smtClean="0"/>
          </a:p>
          <a:p>
            <a:pPr marL="457200" indent="-457200">
              <a:buClrTx/>
              <a:buFont typeface="Wingdings" panose="05000000000000000000" pitchFamily="2" charset="2"/>
              <a:buChar char="ü"/>
            </a:pPr>
            <a:endParaRPr lang="en-US" sz="16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6135" y="840673"/>
            <a:ext cx="2302293" cy="15222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 contrast="-14000"/>
                    </a14:imgEffect>
                  </a14:imgLayer>
                </a14:imgProps>
              </a:ext>
              <a:ext uri="{28A0092B-C50C-407E-A947-70E740481C1C}">
                <a14:useLocalDpi xmlns:a14="http://schemas.microsoft.com/office/drawing/2010/main" val="0"/>
              </a:ext>
            </a:extLst>
          </a:blip>
          <a:srcRect/>
          <a:stretch>
            <a:fillRect/>
          </a:stretch>
        </p:blipFill>
        <p:spPr bwMode="auto">
          <a:xfrm>
            <a:off x="9609009" y="1558722"/>
            <a:ext cx="2415156" cy="158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
                    </a14:imgEffect>
                  </a14:imgLayer>
                </a14:imgProps>
              </a:ext>
              <a:ext uri="{28A0092B-C50C-407E-A947-70E740481C1C}">
                <a14:useLocalDpi xmlns:a14="http://schemas.microsoft.com/office/drawing/2010/main" val="0"/>
              </a:ext>
            </a:extLst>
          </a:blip>
          <a:srcRect/>
          <a:stretch>
            <a:fillRect/>
          </a:stretch>
        </p:blipFill>
        <p:spPr bwMode="auto">
          <a:xfrm>
            <a:off x="7156135" y="3146603"/>
            <a:ext cx="2302293" cy="1530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b="17414"/>
          <a:stretch/>
        </p:blipFill>
        <p:spPr>
          <a:xfrm>
            <a:off x="9609008" y="4595640"/>
            <a:ext cx="2415157" cy="1603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08381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7" y="132534"/>
            <a:ext cx="9998255" cy="393593"/>
          </a:xfrm>
        </p:spPr>
        <p:txBody>
          <a:bodyPr/>
          <a:lstStyle/>
          <a:p>
            <a:r>
              <a:rPr lang="tr-TR" sz="2400" dirty="0"/>
              <a:t>Active</a:t>
            </a:r>
            <a:r>
              <a:rPr lang="tr-TR" dirty="0" smtClean="0"/>
              <a:t> &amp; </a:t>
            </a:r>
            <a:r>
              <a:rPr lang="tr-TR" sz="2400" dirty="0"/>
              <a:t>Passive</a:t>
            </a:r>
            <a:r>
              <a:rPr lang="tr-TR" dirty="0" smtClean="0"/>
              <a:t> </a:t>
            </a:r>
            <a:r>
              <a:rPr lang="tr-TR" sz="2400" dirty="0"/>
              <a:t>Solutions</a:t>
            </a:r>
            <a:endParaRPr lang="en-US" sz="2400" dirty="0"/>
          </a:p>
        </p:txBody>
      </p:sp>
      <p:sp>
        <p:nvSpPr>
          <p:cNvPr id="6" name="TextBox 5"/>
          <p:cNvSpPr txBox="1"/>
          <p:nvPr/>
        </p:nvSpPr>
        <p:spPr>
          <a:xfrm>
            <a:off x="4283824" y="1364703"/>
            <a:ext cx="2933205" cy="646331"/>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p>
            <a:pPr algn="ctr"/>
            <a:r>
              <a:rPr lang="tr-TR" sz="3600" dirty="0" smtClean="0">
                <a:solidFill>
                  <a:schemeClr val="bg1"/>
                </a:solidFill>
              </a:rPr>
              <a:t>TK Solutions</a:t>
            </a:r>
            <a:endParaRPr lang="tr-TR" sz="3600" dirty="0">
              <a:solidFill>
                <a:schemeClr val="bg1"/>
              </a:solidFill>
            </a:endParaRPr>
          </a:p>
        </p:txBody>
      </p:sp>
      <p:sp>
        <p:nvSpPr>
          <p:cNvPr id="7" name="TextBox 6"/>
          <p:cNvSpPr txBox="1"/>
          <p:nvPr/>
        </p:nvSpPr>
        <p:spPr>
          <a:xfrm>
            <a:off x="1969342" y="3164750"/>
            <a:ext cx="3012374" cy="523220"/>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defPPr>
              <a:defRPr lang="en-US"/>
            </a:defPPr>
            <a:lvl1pPr algn="ctr">
              <a:defRPr sz="3600">
                <a:solidFill>
                  <a:schemeClr val="bg1"/>
                </a:solidFill>
              </a:defRPr>
            </a:lvl1pPr>
          </a:lstStyle>
          <a:p>
            <a:r>
              <a:rPr lang="tr-TR" sz="2800" dirty="0"/>
              <a:t>Active Solutions</a:t>
            </a:r>
          </a:p>
        </p:txBody>
      </p:sp>
      <p:sp>
        <p:nvSpPr>
          <p:cNvPr id="10" name="TextBox 9"/>
          <p:cNvSpPr txBox="1"/>
          <p:nvPr/>
        </p:nvSpPr>
        <p:spPr>
          <a:xfrm>
            <a:off x="2206842" y="3967422"/>
            <a:ext cx="2531407" cy="400110"/>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defPPr>
              <a:defRPr lang="en-US"/>
            </a:defPPr>
            <a:lvl1pPr algn="ctr">
              <a:defRPr sz="3600">
                <a:solidFill>
                  <a:schemeClr val="bg1"/>
                </a:solidFill>
              </a:defRPr>
            </a:lvl1pPr>
          </a:lstStyle>
          <a:p>
            <a:r>
              <a:rPr lang="tr-TR" sz="2000" noProof="1" smtClean="0"/>
              <a:t>Envirotainer</a:t>
            </a:r>
            <a:endParaRPr lang="tr-TR" sz="2000" noProof="1"/>
          </a:p>
        </p:txBody>
      </p:sp>
      <p:sp>
        <p:nvSpPr>
          <p:cNvPr id="12" name="TextBox 11"/>
          <p:cNvSpPr txBox="1"/>
          <p:nvPr/>
        </p:nvSpPr>
        <p:spPr>
          <a:xfrm>
            <a:off x="6644255" y="3165524"/>
            <a:ext cx="3012375" cy="523220"/>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defPPr>
              <a:defRPr lang="en-US"/>
            </a:defPPr>
            <a:lvl1pPr algn="ctr">
              <a:defRPr sz="3600">
                <a:solidFill>
                  <a:schemeClr val="bg1"/>
                </a:solidFill>
              </a:defRPr>
            </a:lvl1pPr>
          </a:lstStyle>
          <a:p>
            <a:r>
              <a:rPr lang="tr-TR" sz="2800" noProof="1" smtClean="0"/>
              <a:t>Passive Solutions</a:t>
            </a:r>
            <a:endParaRPr lang="tr-TR" sz="2800" noProof="1"/>
          </a:p>
        </p:txBody>
      </p:sp>
      <p:sp>
        <p:nvSpPr>
          <p:cNvPr id="13" name="TextBox 12"/>
          <p:cNvSpPr txBox="1"/>
          <p:nvPr/>
        </p:nvSpPr>
        <p:spPr>
          <a:xfrm>
            <a:off x="6644255" y="3967422"/>
            <a:ext cx="3047296" cy="400110"/>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defPPr>
              <a:defRPr lang="en-US"/>
            </a:defPPr>
            <a:lvl1pPr algn="ctr">
              <a:defRPr sz="3600">
                <a:solidFill>
                  <a:schemeClr val="bg1"/>
                </a:solidFill>
              </a:defRPr>
            </a:lvl1pPr>
          </a:lstStyle>
          <a:p>
            <a:r>
              <a:rPr lang="tr-TR" sz="2000" dirty="0" smtClean="0"/>
              <a:t>Single use </a:t>
            </a:r>
            <a:r>
              <a:rPr lang="tr-TR" sz="2000" dirty="0"/>
              <a:t>t</a:t>
            </a:r>
            <a:r>
              <a:rPr lang="tr-TR" sz="2000" dirty="0" smtClean="0"/>
              <a:t>hermal blankets</a:t>
            </a:r>
            <a:endParaRPr lang="tr-TR" sz="2000" dirty="0"/>
          </a:p>
        </p:txBody>
      </p:sp>
      <p:cxnSp>
        <p:nvCxnSpPr>
          <p:cNvPr id="36" name="Straight Arrow Connector 35"/>
          <p:cNvCxnSpPr>
            <a:stCxn id="6" idx="2"/>
          </p:cNvCxnSpPr>
          <p:nvPr/>
        </p:nvCxnSpPr>
        <p:spPr>
          <a:xfrm flipH="1">
            <a:off x="3549535" y="2011034"/>
            <a:ext cx="2200892" cy="1092907"/>
          </a:xfrm>
          <a:prstGeom prst="straightConnector1">
            <a:avLst/>
          </a:prstGeom>
          <a:ln>
            <a:solidFill>
              <a:srgbClr val="205BAA"/>
            </a:solidFill>
            <a:tailEnd type="arrow"/>
          </a:ln>
        </p:spPr>
        <p:style>
          <a:lnRef idx="3">
            <a:schemeClr val="accent4"/>
          </a:lnRef>
          <a:fillRef idx="0">
            <a:schemeClr val="accent4"/>
          </a:fillRef>
          <a:effectRef idx="2">
            <a:schemeClr val="accent4"/>
          </a:effectRef>
          <a:fontRef idx="minor">
            <a:schemeClr val="tx1"/>
          </a:fontRef>
        </p:style>
      </p:cxnSp>
      <p:cxnSp>
        <p:nvCxnSpPr>
          <p:cNvPr id="40" name="Straight Arrow Connector 39"/>
          <p:cNvCxnSpPr>
            <a:stCxn id="7" idx="2"/>
            <a:endCxn id="10" idx="0"/>
          </p:cNvCxnSpPr>
          <p:nvPr/>
        </p:nvCxnSpPr>
        <p:spPr>
          <a:xfrm flipH="1">
            <a:off x="3472546" y="3687970"/>
            <a:ext cx="2983" cy="279452"/>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cxnSp>
        <p:nvCxnSpPr>
          <p:cNvPr id="43" name="Straight Arrow Connector 42"/>
          <p:cNvCxnSpPr>
            <a:stCxn id="12" idx="2"/>
            <a:endCxn id="13" idx="0"/>
          </p:cNvCxnSpPr>
          <p:nvPr/>
        </p:nvCxnSpPr>
        <p:spPr>
          <a:xfrm>
            <a:off x="8150443" y="3688744"/>
            <a:ext cx="17460" cy="278678"/>
          </a:xfrm>
          <a:prstGeom prst="straightConnector1">
            <a:avLst/>
          </a:prstGeom>
          <a:ln>
            <a:solidFill>
              <a:schemeClr val="bg1"/>
            </a:solidFill>
            <a:tailEnd type="arrow"/>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p:nvPr/>
        </p:nvCxnSpPr>
        <p:spPr>
          <a:xfrm>
            <a:off x="5750425" y="2011034"/>
            <a:ext cx="2400015" cy="1092907"/>
          </a:xfrm>
          <a:prstGeom prst="straightConnector1">
            <a:avLst/>
          </a:prstGeom>
          <a:ln>
            <a:solidFill>
              <a:srgbClr val="205BAA"/>
            </a:solidFill>
            <a:tailEnd type="arrow"/>
          </a:ln>
        </p:spPr>
        <p:style>
          <a:lnRef idx="3">
            <a:schemeClr val="accent4"/>
          </a:lnRef>
          <a:fillRef idx="0">
            <a:schemeClr val="accent4"/>
          </a:fillRef>
          <a:effectRef idx="2">
            <a:schemeClr val="accent4"/>
          </a:effectRef>
          <a:fontRef idx="minor">
            <a:schemeClr val="tx1"/>
          </a:fontRef>
        </p:style>
      </p:cxnSp>
      <p:sp>
        <p:nvSpPr>
          <p:cNvPr id="15" name="TextBox 14"/>
          <p:cNvSpPr txBox="1"/>
          <p:nvPr/>
        </p:nvSpPr>
        <p:spPr>
          <a:xfrm>
            <a:off x="2195757" y="4652950"/>
            <a:ext cx="2531407" cy="400110"/>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defPPr>
              <a:defRPr lang="en-US"/>
            </a:defPPr>
            <a:lvl1pPr algn="ctr">
              <a:defRPr sz="3600">
                <a:solidFill>
                  <a:schemeClr val="bg1"/>
                </a:solidFill>
              </a:defRPr>
            </a:lvl1pPr>
          </a:lstStyle>
          <a:p>
            <a:r>
              <a:rPr lang="tr-TR" sz="2000" noProof="1" smtClean="0"/>
              <a:t>C-Safe</a:t>
            </a:r>
            <a:endParaRPr lang="tr-TR" sz="2000" noProof="1"/>
          </a:p>
        </p:txBody>
      </p:sp>
      <p:sp>
        <p:nvSpPr>
          <p:cNvPr id="14" name="TextBox 13"/>
          <p:cNvSpPr txBox="1"/>
          <p:nvPr/>
        </p:nvSpPr>
        <p:spPr>
          <a:xfrm>
            <a:off x="2195757" y="5206108"/>
            <a:ext cx="2531407" cy="400110"/>
          </a:xfrm>
          <a:prstGeom prst="rect">
            <a:avLst/>
          </a:prstGeom>
          <a:gradFill flip="none" rotWithShape="1">
            <a:gsLst>
              <a:gs pos="0">
                <a:srgbClr val="02459F">
                  <a:shade val="30000"/>
                  <a:satMod val="115000"/>
                </a:srgbClr>
              </a:gs>
              <a:gs pos="50000">
                <a:srgbClr val="02459F">
                  <a:shade val="67500"/>
                  <a:satMod val="115000"/>
                </a:srgbClr>
              </a:gs>
              <a:gs pos="100000">
                <a:srgbClr val="02459F">
                  <a:shade val="100000"/>
                  <a:satMod val="115000"/>
                </a:srgbClr>
              </a:gs>
            </a:gsLst>
            <a:lin ang="5400000" scaled="1"/>
            <a:tileRect/>
          </a:gradFill>
          <a:ln>
            <a:solidFill>
              <a:schemeClr val="bg1">
                <a:lumMod val="85000"/>
              </a:schemeClr>
            </a:solidFill>
          </a:ln>
        </p:spPr>
        <p:txBody>
          <a:bodyPr wrap="square" rtlCol="0">
            <a:spAutoFit/>
          </a:bodyPr>
          <a:lstStyle>
            <a:defPPr>
              <a:defRPr lang="en-US"/>
            </a:defPPr>
            <a:lvl1pPr algn="ctr">
              <a:defRPr sz="3600">
                <a:solidFill>
                  <a:schemeClr val="bg1"/>
                </a:solidFill>
              </a:defRPr>
            </a:lvl1pPr>
          </a:lstStyle>
          <a:p>
            <a:r>
              <a:rPr lang="tr-TR" sz="2000" noProof="1" smtClean="0"/>
              <a:t>Dokasch-TS</a:t>
            </a:r>
            <a:endParaRPr lang="tr-TR" sz="2000" noProof="1"/>
          </a:p>
        </p:txBody>
      </p:sp>
    </p:spTree>
    <p:extLst>
      <p:ext uri="{BB962C8B-B14F-4D97-AF65-F5344CB8AC3E}">
        <p14:creationId xmlns:p14="http://schemas.microsoft.com/office/powerpoint/2010/main" val="3970208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5" y="166576"/>
            <a:ext cx="9998255" cy="393593"/>
          </a:xfrm>
        </p:spPr>
        <p:txBody>
          <a:bodyPr>
            <a:normAutofit/>
          </a:bodyPr>
          <a:lstStyle/>
          <a:p>
            <a:r>
              <a:rPr lang="tr-TR" sz="2400" dirty="0"/>
              <a:t>Active</a:t>
            </a:r>
            <a:r>
              <a:rPr lang="tr-TR" dirty="0" smtClean="0"/>
              <a:t> </a:t>
            </a:r>
            <a:r>
              <a:rPr lang="tr-TR" sz="2400" dirty="0"/>
              <a:t>Temperature</a:t>
            </a:r>
            <a:r>
              <a:rPr lang="tr-TR" dirty="0" smtClean="0"/>
              <a:t> </a:t>
            </a:r>
            <a:r>
              <a:rPr lang="tr-TR" sz="2400" dirty="0"/>
              <a:t>Controlled</a:t>
            </a:r>
            <a:r>
              <a:rPr lang="tr-TR" dirty="0" smtClean="0"/>
              <a:t> </a:t>
            </a:r>
            <a:r>
              <a:rPr lang="tr-TR" sz="2400" dirty="0"/>
              <a:t>Containers</a:t>
            </a:r>
            <a:endParaRPr lang="en-US" sz="2400" dirty="0"/>
          </a:p>
        </p:txBody>
      </p:sp>
      <p:pic>
        <p:nvPicPr>
          <p:cNvPr id="18" name="Picture 4" descr="Envirotainer RKN e1 containe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8000"/>
                    </a14:imgEffect>
                  </a14:imgLayer>
                </a14:imgProps>
              </a:ext>
              <a:ext uri="{28A0092B-C50C-407E-A947-70E740481C1C}">
                <a14:useLocalDpi xmlns:a14="http://schemas.microsoft.com/office/drawing/2010/main"/>
              </a:ext>
            </a:extLst>
          </a:blip>
          <a:srcRect/>
          <a:stretch>
            <a:fillRect/>
          </a:stretch>
        </p:blipFill>
        <p:spPr bwMode="auto">
          <a:xfrm>
            <a:off x="8593889" y="1646597"/>
            <a:ext cx="3723920" cy="2004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nvirotainer RKN t2 containe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0000"/>
                    </a14:imgEffect>
                    <a14:imgEffect>
                      <a14:brightnessContrast bright="3000" contrast="9000"/>
                    </a14:imgEffect>
                  </a14:imgLayer>
                </a14:imgProps>
              </a:ext>
              <a:ext uri="{28A0092B-C50C-407E-A947-70E740481C1C}">
                <a14:useLocalDpi xmlns:a14="http://schemas.microsoft.com/office/drawing/2010/main"/>
              </a:ext>
            </a:extLst>
          </a:blip>
          <a:srcRect/>
          <a:stretch>
            <a:fillRect/>
          </a:stretch>
        </p:blipFill>
        <p:spPr bwMode="auto">
          <a:xfrm>
            <a:off x="8767358" y="3871682"/>
            <a:ext cx="4043732" cy="22003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envirotainer.com/Global/Misc/products/RAPt2_transp460x260.pn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2000"/>
                    </a14:imgEffect>
                    <a14:imgEffect>
                      <a14:brightnessContrast bright="2000" contrast="5000"/>
                    </a14:imgEffect>
                  </a14:imgLayer>
                </a14:imgProps>
              </a:ext>
              <a:ext uri="{28A0092B-C50C-407E-A947-70E740481C1C}">
                <a14:useLocalDpi xmlns:a14="http://schemas.microsoft.com/office/drawing/2010/main"/>
              </a:ext>
            </a:extLst>
          </a:blip>
          <a:srcRect/>
          <a:stretch>
            <a:fillRect/>
          </a:stretch>
        </p:blipFill>
        <p:spPr bwMode="auto">
          <a:xfrm>
            <a:off x="5692098" y="1646597"/>
            <a:ext cx="3632039" cy="2052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envirotainer.com/PageFiles/616/RAP_e2_container_400.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702090" y="3871682"/>
            <a:ext cx="3154884" cy="2003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9896" y="1412066"/>
            <a:ext cx="5432194" cy="3785652"/>
          </a:xfrm>
          <a:prstGeom prst="rect">
            <a:avLst/>
          </a:prstGeom>
        </p:spPr>
        <p:txBody>
          <a:bodyPr wrap="square">
            <a:spAutoFit/>
          </a:bodyPr>
          <a:lstStyle/>
          <a:p>
            <a:pPr marL="342900" indent="-342900">
              <a:buFont typeface="Wingdings" panose="05000000000000000000" pitchFamily="2" charset="2"/>
              <a:buChar char="ü"/>
            </a:pPr>
            <a:r>
              <a:rPr lang="en-US" sz="2000" dirty="0">
                <a:solidFill>
                  <a:schemeClr val="tx1">
                    <a:lumMod val="50000"/>
                  </a:schemeClr>
                </a:solidFill>
              </a:rPr>
              <a:t>To prevent our cargoes from being exposed to often changing temperatures during flights, we use Envirotainer active Temperature controlled </a:t>
            </a:r>
            <a:r>
              <a:rPr lang="en-US" sz="2000" dirty="0">
                <a:solidFill>
                  <a:schemeClr val="tx1">
                    <a:lumMod val="50000"/>
                  </a:schemeClr>
                </a:solidFill>
              </a:rPr>
              <a:t>containers</a:t>
            </a:r>
            <a:r>
              <a:rPr lang="tr-TR" sz="2000" dirty="0">
                <a:solidFill>
                  <a:schemeClr val="tx1">
                    <a:lumMod val="50000"/>
                  </a:schemeClr>
                </a:solidFill>
              </a:rPr>
              <a:t> and </a:t>
            </a:r>
            <a:r>
              <a:rPr lang="en-US" sz="2000" dirty="0">
                <a:solidFill>
                  <a:schemeClr val="tx1">
                    <a:lumMod val="50000"/>
                  </a:schemeClr>
                </a:solidFill>
              </a:rPr>
              <a:t>we maintain </a:t>
            </a:r>
            <a:r>
              <a:rPr lang="en-US" sz="2000" dirty="0">
                <a:solidFill>
                  <a:schemeClr val="tx1">
                    <a:lumMod val="50000"/>
                  </a:schemeClr>
                </a:solidFill>
              </a:rPr>
              <a:t>constant and desired temperature throughout the entire cold chain even to long-distance destinations</a:t>
            </a:r>
            <a:r>
              <a:rPr lang="en-US" sz="2000" dirty="0">
                <a:solidFill>
                  <a:schemeClr val="tx1">
                    <a:lumMod val="50000"/>
                  </a:schemeClr>
                </a:solidFill>
              </a:rPr>
              <a:t>.</a:t>
            </a:r>
            <a:endParaRPr lang="tr-TR" sz="2000" dirty="0">
              <a:solidFill>
                <a:schemeClr val="tx1">
                  <a:lumMod val="50000"/>
                </a:schemeClr>
              </a:solidFill>
            </a:endParaRPr>
          </a:p>
          <a:p>
            <a:pPr marL="342900" indent="-342900">
              <a:buFont typeface="Wingdings" panose="05000000000000000000" pitchFamily="2" charset="2"/>
              <a:buChar char="ü"/>
            </a:pPr>
            <a:endParaRPr lang="tr-TR" sz="2000" dirty="0">
              <a:solidFill>
                <a:schemeClr val="tx1">
                  <a:lumMod val="50000"/>
                </a:schemeClr>
              </a:solidFill>
            </a:endParaRPr>
          </a:p>
          <a:p>
            <a:pPr marL="342900" indent="-342900">
              <a:buFont typeface="Wingdings" panose="05000000000000000000" pitchFamily="2" charset="2"/>
              <a:buChar char="ü"/>
            </a:pPr>
            <a:r>
              <a:rPr lang="en-US" sz="2000" dirty="0">
                <a:solidFill>
                  <a:schemeClr val="tx1">
                    <a:lumMod val="50000"/>
                  </a:schemeClr>
                </a:solidFill>
              </a:rPr>
              <a:t> </a:t>
            </a:r>
            <a:r>
              <a:rPr lang="en-US" sz="2000" dirty="0">
                <a:solidFill>
                  <a:schemeClr val="tx1">
                    <a:lumMod val="50000"/>
                  </a:schemeClr>
                </a:solidFill>
              </a:rPr>
              <a:t>Thanks to our agreements we’ve made with international container supplier Envirotainer, we can realize shipments between -20°C and +25°C at the demanded circumstance and capacity.</a:t>
            </a:r>
            <a:endParaRPr lang="tr-TR" sz="2000" dirty="0">
              <a:solidFill>
                <a:schemeClr val="tx1">
                  <a:lumMod val="50000"/>
                </a:schemeClr>
              </a:solidFill>
            </a:endParaRPr>
          </a:p>
        </p:txBody>
      </p:sp>
    </p:spTree>
    <p:extLst>
      <p:ext uri="{BB962C8B-B14F-4D97-AF65-F5344CB8AC3E}">
        <p14:creationId xmlns:p14="http://schemas.microsoft.com/office/powerpoint/2010/main" val="4115513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8" y="166786"/>
            <a:ext cx="9998255" cy="393593"/>
          </a:xfrm>
        </p:spPr>
        <p:txBody>
          <a:bodyPr vert="horz" lIns="0" tIns="0" rIns="0" bIns="0" rtlCol="0" anchor="b" anchorCtr="0">
            <a:normAutofit/>
          </a:bodyPr>
          <a:lstStyle/>
          <a:p>
            <a:r>
              <a:rPr lang="tr-TR" sz="2400" noProof="1"/>
              <a:t>Active Container Transport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623" y="870012"/>
            <a:ext cx="4241553" cy="2385874"/>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8267" y="870012"/>
            <a:ext cx="4241552" cy="2385874"/>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7580" y="3565518"/>
            <a:ext cx="4442780" cy="2499064"/>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3052" y="3565519"/>
            <a:ext cx="4442781" cy="2499064"/>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100792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56" y="147206"/>
            <a:ext cx="9998255" cy="393593"/>
          </a:xfrm>
        </p:spPr>
        <p:txBody>
          <a:bodyPr vert="horz" lIns="0" tIns="0" rIns="0" bIns="0" rtlCol="0" anchor="b" anchorCtr="0">
            <a:normAutofit/>
          </a:bodyPr>
          <a:lstStyle/>
          <a:p>
            <a:r>
              <a:rPr lang="tr-TR" sz="2400" dirty="0"/>
              <a:t>Single Use Thermal Blankets</a:t>
            </a:r>
            <a:endParaRPr lang="en-US" sz="2400" dirty="0"/>
          </a:p>
        </p:txBody>
      </p:sp>
      <p:pic>
        <p:nvPicPr>
          <p:cNvPr id="9" name="Picture 8"/>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9000" contrast="-13000"/>
                    </a14:imgEffect>
                  </a14:imgLayer>
                </a14:imgProps>
              </a:ext>
              <a:ext uri="{28A0092B-C50C-407E-A947-70E740481C1C}">
                <a14:useLocalDpi xmlns:a14="http://schemas.microsoft.com/office/drawing/2010/main"/>
              </a:ext>
            </a:extLst>
          </a:blip>
          <a:stretch>
            <a:fillRect/>
          </a:stretch>
        </p:blipFill>
        <p:spPr>
          <a:xfrm>
            <a:off x="5463331" y="1498600"/>
            <a:ext cx="4322311" cy="2593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9000" contrast="-5000"/>
                    </a14:imgEffect>
                  </a14:imgLayer>
                </a14:imgProps>
              </a:ext>
              <a:ext uri="{28A0092B-C50C-407E-A947-70E740481C1C}">
                <a14:useLocalDpi xmlns:a14="http://schemas.microsoft.com/office/drawing/2010/main"/>
              </a:ext>
            </a:extLst>
          </a:blip>
          <a:srcRect/>
          <a:stretch>
            <a:fillRect/>
          </a:stretch>
        </p:blipFill>
        <p:spPr bwMode="auto">
          <a:xfrm>
            <a:off x="2135728" y="1498600"/>
            <a:ext cx="3849176" cy="2593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761740" y="4566608"/>
            <a:ext cx="10446328" cy="1323439"/>
          </a:xfrm>
          <a:prstGeom prst="rect">
            <a:avLst/>
          </a:prstGeom>
        </p:spPr>
        <p:txBody>
          <a:bodyPr wrap="square">
            <a:spAutoFit/>
          </a:bodyPr>
          <a:lstStyle>
            <a:defPPr>
              <a:defRPr lang="en-US"/>
            </a:defPPr>
            <a:lvl1pPr marL="342900" indent="-342900">
              <a:buFont typeface="Wingdings" panose="05000000000000000000" pitchFamily="2" charset="2"/>
              <a:buChar char="ü"/>
              <a:defRPr sz="2000">
                <a:solidFill>
                  <a:schemeClr val="tx1">
                    <a:lumMod val="50000"/>
                  </a:schemeClr>
                </a:solidFill>
              </a:defRPr>
            </a:lvl1pPr>
          </a:lstStyle>
          <a:p>
            <a:r>
              <a:rPr lang="tr-TR" noProof="1"/>
              <a:t>The single use thermal covers are used for protecting perishable products  from external environment.</a:t>
            </a:r>
          </a:p>
          <a:p>
            <a:r>
              <a:rPr lang="tr-TR" noProof="1"/>
              <a:t>Single use thermal covers do not keep constant temperature. Covers slow down the increase or decrease of temperature.</a:t>
            </a:r>
            <a:endParaRPr lang="tr-TR" noProof="1"/>
          </a:p>
        </p:txBody>
      </p:sp>
    </p:spTree>
    <p:extLst>
      <p:ext uri="{BB962C8B-B14F-4D97-AF65-F5344CB8AC3E}">
        <p14:creationId xmlns:p14="http://schemas.microsoft.com/office/powerpoint/2010/main" val="40018292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4" r="24"/>
          <a:stretch/>
        </p:blipFill>
        <p:spPr>
          <a:xfrm>
            <a:off x="0" y="2"/>
            <a:ext cx="12192000" cy="6461183"/>
          </a:xfrm>
        </p:spPr>
      </p:pic>
      <p:sp>
        <p:nvSpPr>
          <p:cNvPr id="21" name="Title 20"/>
          <p:cNvSpPr>
            <a:spLocks noGrp="1"/>
          </p:cNvSpPr>
          <p:nvPr>
            <p:ph type="title"/>
          </p:nvPr>
        </p:nvSpPr>
        <p:spPr>
          <a:xfrm>
            <a:off x="4123755" y="3838755"/>
            <a:ext cx="6507074" cy="1025159"/>
          </a:xfrm>
        </p:spPr>
        <p:txBody>
          <a:bodyPr/>
          <a:lstStyle/>
          <a:p>
            <a:r>
              <a:rPr lang="en-US" dirty="0"/>
              <a:t>INTRODUCTION</a:t>
            </a:r>
          </a:p>
        </p:txBody>
      </p:sp>
      <p:sp>
        <p:nvSpPr>
          <p:cNvPr id="3" name="Text Placeholder 2"/>
          <p:cNvSpPr>
            <a:spLocks noGrp="1"/>
          </p:cNvSpPr>
          <p:nvPr>
            <p:ph type="body" idx="1"/>
          </p:nvPr>
        </p:nvSpPr>
        <p:spPr>
          <a:xfrm>
            <a:off x="4123754" y="4811843"/>
            <a:ext cx="6507075" cy="991367"/>
          </a:xfrm>
        </p:spPr>
        <p:txBody>
          <a:bodyPr>
            <a:normAutofit fontScale="92500" lnSpcReduction="20000"/>
          </a:bodyPr>
          <a:lstStyle/>
          <a:p>
            <a:r>
              <a:rPr lang="tr-TR" sz="1600" noProof="1" smtClean="0"/>
              <a:t>Definition of Perishable Cargo</a:t>
            </a:r>
          </a:p>
          <a:p>
            <a:r>
              <a:rPr lang="tr-TR" sz="1600" noProof="1" smtClean="0"/>
              <a:t>Types of Perishable Cargo</a:t>
            </a:r>
          </a:p>
          <a:p>
            <a:r>
              <a:rPr lang="tr-TR" sz="1600" noProof="1" smtClean="0"/>
              <a:t>Process Map</a:t>
            </a:r>
            <a:endParaRPr lang="tr-TR" sz="1600" noProof="1"/>
          </a:p>
        </p:txBody>
      </p:sp>
      <p:sp>
        <p:nvSpPr>
          <p:cNvPr id="7" name="Text Placeholder 6"/>
          <p:cNvSpPr>
            <a:spLocks noGrp="1"/>
          </p:cNvSpPr>
          <p:nvPr>
            <p:ph type="body" sz="quarter" idx="52"/>
          </p:nvPr>
        </p:nvSpPr>
        <p:spPr>
          <a:xfrm>
            <a:off x="4078036" y="1523997"/>
            <a:ext cx="45719" cy="4279213"/>
          </a:xfrm>
        </p:spPr>
        <p:txBody>
          <a:bodyPr/>
          <a:lstStyle/>
          <a:p>
            <a:endParaRPr lang="tr-TR" dirty="0"/>
          </a:p>
        </p:txBody>
      </p:sp>
      <p:sp>
        <p:nvSpPr>
          <p:cNvPr id="2" name="Text Placeholder 1"/>
          <p:cNvSpPr>
            <a:spLocks noGrp="1"/>
          </p:cNvSpPr>
          <p:nvPr>
            <p:ph type="body" sz="quarter" idx="53"/>
          </p:nvPr>
        </p:nvSpPr>
        <p:spPr/>
        <p:txBody>
          <a:bodyPr/>
          <a:lstStyle/>
          <a:p>
            <a:r>
              <a:rPr lang="en-US" dirty="0"/>
              <a:t>01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9474" y="1523997"/>
            <a:ext cx="6461355" cy="2285735"/>
          </a:xfrm>
          <a:prstGeom prst="rect">
            <a:avLst/>
          </a:prstGeom>
        </p:spPr>
      </p:pic>
    </p:spTree>
    <p:extLst>
      <p:ext uri="{BB962C8B-B14F-4D97-AF65-F5344CB8AC3E}">
        <p14:creationId xmlns:p14="http://schemas.microsoft.com/office/powerpoint/2010/main" val="27496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56" y="146759"/>
            <a:ext cx="9998255" cy="393593"/>
          </a:xfrm>
        </p:spPr>
        <p:txBody>
          <a:bodyPr vert="horz" lIns="0" tIns="0" rIns="0" bIns="0" rtlCol="0" anchor="b" anchorCtr="0">
            <a:normAutofit/>
          </a:bodyPr>
          <a:lstStyle/>
          <a:p>
            <a:r>
              <a:rPr lang="tr-TR" sz="2400" dirty="0"/>
              <a:t>Thermal Dolly</a:t>
            </a:r>
          </a:p>
        </p:txBody>
      </p:sp>
      <p:sp>
        <p:nvSpPr>
          <p:cNvPr id="12" name="Subtitle 2"/>
          <p:cNvSpPr>
            <a:spLocks noGrp="1"/>
          </p:cNvSpPr>
          <p:nvPr>
            <p:ph idx="1"/>
          </p:nvPr>
        </p:nvSpPr>
        <p:spPr>
          <a:xfrm>
            <a:off x="838200" y="662473"/>
            <a:ext cx="10515600" cy="5029200"/>
          </a:xfrm>
        </p:spPr>
        <p:txBody>
          <a:bodyPr>
            <a:normAutofit/>
          </a:bodyPr>
          <a:lstStyle/>
          <a:p>
            <a:pPr marL="354012" indent="0">
              <a:spcAft>
                <a:spcPts val="300"/>
              </a:spcAft>
              <a:buClr>
                <a:srgbClr val="C00000"/>
              </a:buClr>
              <a:buNone/>
            </a:pPr>
            <a:endParaRPr lang="tr-TR" sz="2500" dirty="0"/>
          </a:p>
          <a:p>
            <a:pPr marL="628650" indent="-274638">
              <a:spcAft>
                <a:spcPts val="300"/>
              </a:spcAft>
              <a:buClr>
                <a:srgbClr val="C00000"/>
              </a:buClr>
            </a:pPr>
            <a:endParaRPr lang="tr-TR" sz="2500" dirty="0"/>
          </a:p>
          <a:p>
            <a:pPr marL="628650" indent="-274638">
              <a:spcAft>
                <a:spcPts val="300"/>
              </a:spcAft>
              <a:buClr>
                <a:srgbClr val="C00000"/>
              </a:buClr>
            </a:pPr>
            <a:endParaRPr lang="tr-TR" sz="2500" dirty="0"/>
          </a:p>
          <a:p>
            <a:pPr>
              <a:spcAft>
                <a:spcPts val="300"/>
              </a:spcAft>
              <a:buClr>
                <a:srgbClr val="C00000"/>
              </a:buClr>
            </a:pPr>
            <a:endParaRPr lang="tr-TR" sz="2000" dirty="0"/>
          </a:p>
          <a:p>
            <a:pPr>
              <a:spcAft>
                <a:spcPts val="300"/>
              </a:spcAft>
              <a:buClr>
                <a:srgbClr val="C00000"/>
              </a:buClr>
            </a:pPr>
            <a:endParaRPr lang="en-US" sz="2000" dirty="0"/>
          </a:p>
        </p:txBody>
      </p:sp>
      <p:sp>
        <p:nvSpPr>
          <p:cNvPr id="8" name="Rectangle 7"/>
          <p:cNvSpPr/>
          <p:nvPr/>
        </p:nvSpPr>
        <p:spPr>
          <a:xfrm>
            <a:off x="712843" y="1152700"/>
            <a:ext cx="9085037" cy="1938992"/>
          </a:xfrm>
          <a:prstGeom prst="rect">
            <a:avLst/>
          </a:prstGeom>
        </p:spPr>
        <p:txBody>
          <a:bodyPr wrap="square">
            <a:spAutoFit/>
          </a:bodyPr>
          <a:lstStyle/>
          <a:p>
            <a:pPr marL="342900" indent="-342900">
              <a:buFont typeface="Wingdings" panose="05000000000000000000" pitchFamily="2" charset="2"/>
              <a:buChar char="ü"/>
            </a:pPr>
            <a:r>
              <a:rPr lang="en-US" sz="2000" dirty="0">
                <a:solidFill>
                  <a:schemeClr val="tx1">
                    <a:lumMod val="50000"/>
                  </a:schemeClr>
                </a:solidFill>
              </a:rPr>
              <a:t>Thermal</a:t>
            </a:r>
            <a:r>
              <a:rPr lang="en-US" sz="2000" dirty="0">
                <a:solidFill>
                  <a:schemeClr val="tx1">
                    <a:lumMod val="50000"/>
                  </a:schemeClr>
                </a:solidFill>
              </a:rPr>
              <a:t> Dolly is an active temperature controlled dolly used for the transportation of temperature sensitive cargo in between temperature controlled rooms and aircraft.</a:t>
            </a:r>
          </a:p>
          <a:p>
            <a:pPr marL="342900" indent="-342900">
              <a:buFont typeface="Wingdings" panose="05000000000000000000" pitchFamily="2" charset="2"/>
              <a:buChar char="ü"/>
            </a:pPr>
            <a:endParaRPr lang="en-US" sz="2000" dirty="0">
              <a:solidFill>
                <a:schemeClr val="tx1">
                  <a:lumMod val="50000"/>
                </a:schemeClr>
              </a:solidFill>
            </a:endParaRPr>
          </a:p>
          <a:p>
            <a:pPr marL="342900" indent="-342900">
              <a:buFont typeface="Wingdings" panose="05000000000000000000" pitchFamily="2" charset="2"/>
              <a:buChar char="ü"/>
            </a:pPr>
            <a:r>
              <a:rPr lang="en-US" sz="2000" dirty="0">
                <a:solidFill>
                  <a:schemeClr val="tx1">
                    <a:lumMod val="50000"/>
                  </a:schemeClr>
                </a:solidFill>
              </a:rPr>
              <a:t>Thermal Dolly is also used for the temporary storage of temperature sensitive cargo for short connections (1-4 </a:t>
            </a:r>
            <a:r>
              <a:rPr lang="en-US" sz="2000" dirty="0" err="1">
                <a:solidFill>
                  <a:schemeClr val="tx1">
                    <a:lumMod val="50000"/>
                  </a:schemeClr>
                </a:solidFill>
              </a:rPr>
              <a:t>hrs</a:t>
            </a:r>
            <a:r>
              <a:rPr lang="en-US" sz="2000" dirty="0" smtClean="0">
                <a:solidFill>
                  <a:schemeClr val="tx1">
                    <a:lumMod val="50000"/>
                  </a:schemeClr>
                </a:solidFill>
              </a:rPr>
              <a:t>)</a:t>
            </a:r>
            <a:r>
              <a:rPr lang="tr-TR" sz="2000" dirty="0" smtClean="0">
                <a:solidFill>
                  <a:schemeClr val="tx1">
                    <a:lumMod val="50000"/>
                  </a:schemeClr>
                </a:solidFill>
              </a:rPr>
              <a:t>.</a:t>
            </a:r>
            <a:endParaRPr lang="en-US" sz="2000" dirty="0">
              <a:solidFill>
                <a:schemeClr val="tx1">
                  <a:lumMod val="50000"/>
                </a:schemeClr>
              </a:solidFil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9245" y="2882648"/>
            <a:ext cx="4943953" cy="3297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712843" y="3091692"/>
            <a:ext cx="5142498" cy="400110"/>
          </a:xfrm>
          <a:prstGeom prst="rect">
            <a:avLst/>
          </a:prstGeom>
        </p:spPr>
        <p:txBody>
          <a:bodyPr wrap="square">
            <a:spAutoFit/>
          </a:bodyPr>
          <a:lstStyle/>
          <a:p>
            <a:pPr marL="342900" indent="-342900">
              <a:buFont typeface="Wingdings" panose="05000000000000000000" pitchFamily="2" charset="2"/>
              <a:buChar char="ü"/>
            </a:pPr>
            <a:r>
              <a:rPr lang="en-US" sz="2000" dirty="0">
                <a:solidFill>
                  <a:schemeClr val="tx1">
                    <a:lumMod val="50000"/>
                  </a:schemeClr>
                </a:solidFill>
              </a:rPr>
              <a:t>Total number of Thermal Dolly available is </a:t>
            </a:r>
            <a:r>
              <a:rPr lang="tr-TR" sz="2000" dirty="0">
                <a:solidFill>
                  <a:schemeClr val="tx1">
                    <a:lumMod val="50000"/>
                  </a:schemeClr>
                </a:solidFill>
              </a:rPr>
              <a:t>6.</a:t>
            </a:r>
            <a:endParaRPr lang="tr-TR" sz="2000" dirty="0">
              <a:solidFill>
                <a:schemeClr val="tx1">
                  <a:lumMod val="50000"/>
                </a:schemeClr>
              </a:solidFill>
            </a:endParaRPr>
          </a:p>
        </p:txBody>
      </p:sp>
      <p:sp>
        <p:nvSpPr>
          <p:cNvPr id="11" name="Rectangle 10"/>
          <p:cNvSpPr/>
          <p:nvPr/>
        </p:nvSpPr>
        <p:spPr>
          <a:xfrm>
            <a:off x="987163" y="3607406"/>
            <a:ext cx="6096000" cy="1323439"/>
          </a:xfrm>
          <a:prstGeom prst="rect">
            <a:avLst/>
          </a:prstGeom>
        </p:spPr>
        <p:txBody>
          <a:bodyPr wrap="square">
            <a:spAutoFit/>
          </a:bodyPr>
          <a:lstStyle/>
          <a:p>
            <a:pPr marL="342900" indent="-342900">
              <a:buFont typeface="Wingdings" panose="05000000000000000000" pitchFamily="2" charset="2"/>
              <a:buChar char="ü"/>
            </a:pPr>
            <a:r>
              <a:rPr lang="en-US" sz="2000" dirty="0">
                <a:solidFill>
                  <a:schemeClr val="tx1">
                    <a:lumMod val="50000"/>
                  </a:schemeClr>
                </a:solidFill>
              </a:rPr>
              <a:t>Maximum Load Capacity: 7.000 kg</a:t>
            </a:r>
          </a:p>
          <a:p>
            <a:pPr marL="342900" indent="-342900">
              <a:buFont typeface="Wingdings" panose="05000000000000000000" pitchFamily="2" charset="2"/>
              <a:buChar char="ü"/>
            </a:pPr>
            <a:r>
              <a:rPr lang="en-US" sz="2000" dirty="0">
                <a:solidFill>
                  <a:schemeClr val="tx1">
                    <a:lumMod val="50000"/>
                  </a:schemeClr>
                </a:solidFill>
              </a:rPr>
              <a:t>Adjustable Temperature Range: -20 / +20 ◦C</a:t>
            </a:r>
          </a:p>
          <a:p>
            <a:pPr marL="342900" indent="-342900">
              <a:buFont typeface="Wingdings" panose="05000000000000000000" pitchFamily="2" charset="2"/>
              <a:buChar char="ü"/>
            </a:pPr>
            <a:r>
              <a:rPr lang="en-US" sz="2000" dirty="0">
                <a:solidFill>
                  <a:schemeClr val="tx1">
                    <a:lumMod val="50000"/>
                  </a:schemeClr>
                </a:solidFill>
              </a:rPr>
              <a:t>1 PAG / PMC or 2 AKE / AKH</a:t>
            </a:r>
          </a:p>
          <a:p>
            <a:pPr marL="342900" indent="-342900">
              <a:buFont typeface="Wingdings" panose="05000000000000000000" pitchFamily="2" charset="2"/>
              <a:buChar char="ü"/>
            </a:pPr>
            <a:r>
              <a:rPr lang="en-US" sz="2000" dirty="0">
                <a:solidFill>
                  <a:schemeClr val="tx1">
                    <a:lumMod val="50000"/>
                  </a:schemeClr>
                </a:solidFill>
              </a:rPr>
              <a:t>L x W x H : 318 x 244 x 240 </a:t>
            </a:r>
            <a:r>
              <a:rPr lang="en-US" sz="2000" dirty="0">
                <a:solidFill>
                  <a:schemeClr val="tx1">
                    <a:lumMod val="50000"/>
                  </a:schemeClr>
                </a:solidFill>
              </a:rPr>
              <a:t>cm</a:t>
            </a:r>
            <a:endParaRPr lang="en-US" sz="2000" dirty="0">
              <a:solidFill>
                <a:schemeClr val="tx1">
                  <a:lumMod val="50000"/>
                </a:schemeClr>
              </a:solidFill>
            </a:endParaRPr>
          </a:p>
        </p:txBody>
      </p:sp>
    </p:spTree>
    <p:extLst>
      <p:ext uri="{BB962C8B-B14F-4D97-AF65-F5344CB8AC3E}">
        <p14:creationId xmlns:p14="http://schemas.microsoft.com/office/powerpoint/2010/main" val="1846114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025" y="99829"/>
            <a:ext cx="9998255" cy="393593"/>
          </a:xfrm>
        </p:spPr>
        <p:txBody>
          <a:bodyPr vert="horz" lIns="0" tIns="0" rIns="0" bIns="0" rtlCol="0" anchor="b" anchorCtr="0">
            <a:normAutofit/>
          </a:bodyPr>
          <a:lstStyle/>
          <a:p>
            <a:pPr lvl="1"/>
            <a:r>
              <a:rPr lang="tr-TR" sz="2400" b="1" kern="1200" spc="100" dirty="0">
                <a:solidFill>
                  <a:schemeClr val="bg1"/>
                </a:solidFill>
                <a:latin typeface="Calibri Bold" charset="0"/>
                <a:ea typeface="Calibri Bold" charset="0"/>
                <a:cs typeface="Calibri Bold" charset="0"/>
              </a:rPr>
              <a:t>IST Hub – Healthcare Transportation Tarmac Process</a:t>
            </a:r>
          </a:p>
        </p:txBody>
      </p:sp>
      <p:pic>
        <p:nvPicPr>
          <p:cNvPr id="5" name="Picture 4"/>
          <p:cNvPicPr>
            <a:picLocks noChangeAspect="1"/>
          </p:cNvPicPr>
          <p:nvPr/>
        </p:nvPicPr>
        <p:blipFill>
          <a:blip r:embed="rId3"/>
          <a:stretch>
            <a:fillRect/>
          </a:stretch>
        </p:blipFill>
        <p:spPr>
          <a:xfrm>
            <a:off x="2810442" y="2746982"/>
            <a:ext cx="6899026" cy="3859200"/>
          </a:xfrm>
          <a:prstGeom prst="rect">
            <a:avLst/>
          </a:prstGeom>
        </p:spPr>
      </p:pic>
      <p:sp>
        <p:nvSpPr>
          <p:cNvPr id="11" name="Line Callout 1 10"/>
          <p:cNvSpPr/>
          <p:nvPr/>
        </p:nvSpPr>
        <p:spPr>
          <a:xfrm flipH="1">
            <a:off x="811048" y="3102235"/>
            <a:ext cx="3124351" cy="589552"/>
          </a:xfrm>
          <a:prstGeom prst="borderCallout1">
            <a:avLst>
              <a:gd name="adj1" fmla="val 94633"/>
              <a:gd name="adj2" fmla="val 49333"/>
              <a:gd name="adj3" fmla="val 133269"/>
              <a:gd name="adj4" fmla="val 56799"/>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1" smtClean="0">
                <a:ln>
                  <a:noFill/>
                </a:ln>
                <a:solidFill>
                  <a:prstClr val="white"/>
                </a:solidFill>
                <a:effectLst/>
                <a:uLnTx/>
                <a:uFillTx/>
                <a:latin typeface="+mj-lt"/>
              </a:rPr>
              <a:t>From Aircraft to</a:t>
            </a:r>
            <a:r>
              <a:rPr kumimoji="0" lang="tr-TR" sz="1600" b="0" i="0" u="none" strike="noStrike" kern="1200" cap="none" spc="0" normalizeH="0" noProof="1" smtClean="0">
                <a:ln>
                  <a:noFill/>
                </a:ln>
                <a:solidFill>
                  <a:prstClr val="white"/>
                </a:solidFill>
                <a:effectLst/>
                <a:uLnTx/>
                <a:uFillTx/>
                <a:latin typeface="+mj-lt"/>
              </a:rPr>
              <a:t> </a:t>
            </a:r>
            <a:r>
              <a:rPr kumimoji="0" lang="tr-TR" sz="1600" b="0" i="0" u="none" strike="noStrike" kern="1200" cap="none" spc="0" normalizeH="0" baseline="0" noProof="1" smtClean="0">
                <a:ln>
                  <a:noFill/>
                </a:ln>
                <a:solidFill>
                  <a:prstClr val="white"/>
                </a:solidFill>
                <a:effectLst/>
                <a:uLnTx/>
                <a:uFillTx/>
                <a:latin typeface="+mj-lt"/>
                <a:sym typeface="Wingdings" panose="05000000000000000000" pitchFamily="2" charset="2"/>
              </a:rPr>
              <a:t>W/H : 45 minutes</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0859" y="3684297"/>
            <a:ext cx="305224" cy="284584"/>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0306" y="4462484"/>
            <a:ext cx="305224" cy="284584"/>
          </a:xfrm>
          <a:prstGeom prst="rect">
            <a:avLst/>
          </a:prstGeom>
        </p:spPr>
      </p:pic>
      <p:sp>
        <p:nvSpPr>
          <p:cNvPr id="6" name="Rectangle 5"/>
          <p:cNvSpPr/>
          <p:nvPr/>
        </p:nvSpPr>
        <p:spPr>
          <a:xfrm>
            <a:off x="446742" y="909269"/>
            <a:ext cx="9792912" cy="2246769"/>
          </a:xfrm>
          <a:prstGeom prst="rect">
            <a:avLst/>
          </a:prstGeom>
        </p:spPr>
        <p:txBody>
          <a:bodyPr wrap="square">
            <a:spAutoFit/>
          </a:bodyPr>
          <a:lstStyle/>
          <a:p>
            <a:pPr marL="342900" indent="-342900">
              <a:buFont typeface="Wingdings" panose="05000000000000000000" pitchFamily="2" charset="2"/>
              <a:buChar char="ü"/>
            </a:pPr>
            <a:r>
              <a:rPr lang="tr-TR" sz="2000" noProof="1">
                <a:solidFill>
                  <a:schemeClr val="tx1">
                    <a:lumMod val="50000"/>
                  </a:schemeClr>
                </a:solidFill>
              </a:rPr>
              <a:t>Last</a:t>
            </a:r>
            <a:r>
              <a:rPr lang="tr-TR" sz="2000" noProof="1" smtClean="0"/>
              <a:t> in First out procedure (LIFO)</a:t>
            </a:r>
          </a:p>
          <a:p>
            <a:pPr marL="342900" indent="-342900">
              <a:buFont typeface="Wingdings" panose="05000000000000000000" pitchFamily="2" charset="2"/>
              <a:buChar char="ü"/>
            </a:pPr>
            <a:r>
              <a:rPr lang="tr-TR" sz="2000" noProof="1" smtClean="0"/>
              <a:t>Prioritized loading &amp; unloading</a:t>
            </a:r>
          </a:p>
          <a:p>
            <a:pPr marL="342900" indent="-342900">
              <a:buFont typeface="Wingdings" panose="05000000000000000000" pitchFamily="2" charset="2"/>
              <a:buChar char="ü"/>
            </a:pPr>
            <a:r>
              <a:rPr lang="tr-TR" sz="2000" noProof="1" smtClean="0"/>
              <a:t>Average temperatures are between 15 °C to 25 °C in the W/H</a:t>
            </a:r>
          </a:p>
          <a:p>
            <a:pPr marL="342900" indent="-342900">
              <a:buFont typeface="Wingdings" panose="05000000000000000000" pitchFamily="2" charset="2"/>
              <a:buChar char="ü"/>
            </a:pPr>
            <a:r>
              <a:rPr lang="tr-TR" sz="2000" noProof="1" smtClean="0"/>
              <a:t>Dedicated temperature controlled rooms ( 2/8 °C , 15/25 °C , -20 °C )</a:t>
            </a:r>
          </a:p>
          <a:p>
            <a:pPr marL="342900" indent="-342900">
              <a:buFont typeface="Wingdings" panose="05000000000000000000" pitchFamily="2" charset="2"/>
              <a:buChar char="ü"/>
            </a:pPr>
            <a:r>
              <a:rPr lang="tr-TR" sz="2000" noProof="1" smtClean="0"/>
              <a:t>Total of 45 minutes lead time on tarmac </a:t>
            </a:r>
          </a:p>
          <a:p>
            <a:pPr marL="342900" indent="-342900">
              <a:buFont typeface="Wingdings" panose="05000000000000000000" pitchFamily="2" charset="2"/>
              <a:buChar char="ü"/>
            </a:pPr>
            <a:r>
              <a:rPr lang="tr-TR" sz="2000" noProof="1" smtClean="0"/>
              <a:t>Special SOP for time and temperature sensitive perishable products.</a:t>
            </a:r>
          </a:p>
          <a:p>
            <a:pPr marL="342900" indent="-342900">
              <a:buFont typeface="Wingdings" panose="05000000000000000000" pitchFamily="2" charset="2"/>
              <a:buChar char="ü"/>
            </a:pPr>
            <a:endParaRPr lang="tr-TR" sz="2000" noProof="1"/>
          </a:p>
        </p:txBody>
      </p:sp>
      <p:sp>
        <p:nvSpPr>
          <p:cNvPr id="1193" name="Curved Right Arrow 1192"/>
          <p:cNvSpPr/>
          <p:nvPr/>
        </p:nvSpPr>
        <p:spPr>
          <a:xfrm rot="2225335">
            <a:off x="4736510" y="3490965"/>
            <a:ext cx="550452" cy="12453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9" name="Line Callout 1 778"/>
          <p:cNvSpPr/>
          <p:nvPr/>
        </p:nvSpPr>
        <p:spPr>
          <a:xfrm flipH="1">
            <a:off x="585263" y="3823664"/>
            <a:ext cx="2868857" cy="589552"/>
          </a:xfrm>
          <a:prstGeom prst="borderCallout1">
            <a:avLst>
              <a:gd name="adj1" fmla="val 96419"/>
              <a:gd name="adj2" fmla="val 59256"/>
              <a:gd name="adj3" fmla="val 128662"/>
              <a:gd name="adj4" fmla="val 6642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1" smtClean="0">
                <a:ln>
                  <a:noFill/>
                </a:ln>
                <a:solidFill>
                  <a:prstClr val="white"/>
                </a:solidFill>
                <a:effectLst/>
                <a:uLnTx/>
                <a:uFillTx/>
                <a:latin typeface="+mj-lt"/>
              </a:rPr>
              <a:t>Check-in process time</a:t>
            </a:r>
            <a:r>
              <a:rPr kumimoji="0" lang="tr-TR" sz="1600" b="0" i="0" u="none" strike="noStrike" kern="1200" cap="none" spc="0" normalizeH="0" noProof="1" smtClean="0">
                <a:ln>
                  <a:noFill/>
                </a:ln>
                <a:solidFill>
                  <a:prstClr val="white"/>
                </a:solidFill>
                <a:effectLst/>
                <a:uLnTx/>
                <a:uFillTx/>
                <a:latin typeface="+mj-lt"/>
              </a:rPr>
              <a:t> in W/H</a:t>
            </a:r>
            <a:r>
              <a:rPr kumimoji="0" lang="tr-TR" sz="1600" b="0" i="0" u="none" strike="noStrike" kern="1200" cap="none" spc="0" normalizeH="0" baseline="0" noProof="1" smtClean="0">
                <a:ln>
                  <a:noFill/>
                </a:ln>
                <a:solidFill>
                  <a:prstClr val="white"/>
                </a:solidFill>
                <a:effectLst/>
                <a:uLnTx/>
                <a:uFillTx/>
                <a:latin typeface="+mj-lt"/>
                <a:sym typeface="Wingdings" panose="05000000000000000000" pitchFamily="2" charset="2"/>
              </a:rPr>
              <a:t>: 15 minutes</a:t>
            </a:r>
          </a:p>
        </p:txBody>
      </p:sp>
      <p:sp>
        <p:nvSpPr>
          <p:cNvPr id="780" name="Line Callout 1 779"/>
          <p:cNvSpPr/>
          <p:nvPr/>
        </p:nvSpPr>
        <p:spPr>
          <a:xfrm flipH="1">
            <a:off x="108025" y="4582330"/>
            <a:ext cx="3124351" cy="589552"/>
          </a:xfrm>
          <a:prstGeom prst="borderCallout1">
            <a:avLst>
              <a:gd name="adj1" fmla="val 59564"/>
              <a:gd name="adj2" fmla="val 794"/>
              <a:gd name="adj3" fmla="val -90365"/>
              <a:gd name="adj4" fmla="val -48379"/>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1" smtClean="0">
                <a:ln>
                  <a:noFill/>
                </a:ln>
                <a:solidFill>
                  <a:prstClr val="white"/>
                </a:solidFill>
                <a:effectLst/>
                <a:uLnTx/>
                <a:uFillTx/>
                <a:latin typeface="+mj-lt"/>
              </a:rPr>
              <a:t>From Check-in area to </a:t>
            </a:r>
            <a:r>
              <a:rPr lang="tr-TR" sz="1600" noProof="1" smtClean="0">
                <a:solidFill>
                  <a:prstClr val="white"/>
                </a:solidFill>
                <a:latin typeface="+mj-lt"/>
              </a:rPr>
              <a:t>Temperature Controlled Area </a:t>
            </a:r>
            <a:r>
              <a:rPr kumimoji="0" lang="tr-TR" sz="1600" b="0" i="0" u="none" strike="noStrike" kern="1200" cap="none" spc="0" normalizeH="0" baseline="0" noProof="1" smtClean="0">
                <a:ln>
                  <a:noFill/>
                </a:ln>
                <a:solidFill>
                  <a:prstClr val="white"/>
                </a:solidFill>
                <a:effectLst/>
                <a:uLnTx/>
                <a:uFillTx/>
                <a:latin typeface="+mj-lt"/>
                <a:sym typeface="Wingdings" panose="05000000000000000000" pitchFamily="2" charset="2"/>
              </a:rPr>
              <a:t>: 15 minutes</a:t>
            </a:r>
          </a:p>
        </p:txBody>
      </p:sp>
      <p:sp>
        <p:nvSpPr>
          <p:cNvPr id="782" name="Curved Right Arrow 781"/>
          <p:cNvSpPr/>
          <p:nvPr/>
        </p:nvSpPr>
        <p:spPr>
          <a:xfrm rot="14973009">
            <a:off x="6445504" y="4384412"/>
            <a:ext cx="596984" cy="1570117"/>
          </a:xfrm>
          <a:prstGeom prst="curvedRightArrow">
            <a:avLst>
              <a:gd name="adj1" fmla="val 19243"/>
              <a:gd name="adj2" fmla="val 56128"/>
              <a:gd name="adj3" fmla="val 4339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783" name="Line Callout 1 782"/>
          <p:cNvSpPr/>
          <p:nvPr/>
        </p:nvSpPr>
        <p:spPr>
          <a:xfrm flipH="1">
            <a:off x="8771629" y="3277735"/>
            <a:ext cx="3124351" cy="589552"/>
          </a:xfrm>
          <a:prstGeom prst="borderCallout1">
            <a:avLst>
              <a:gd name="adj1" fmla="val 93348"/>
              <a:gd name="adj2" fmla="val 49746"/>
              <a:gd name="adj3" fmla="val 149379"/>
              <a:gd name="adj4" fmla="val 57497"/>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1" smtClean="0">
                <a:ln>
                  <a:noFill/>
                </a:ln>
                <a:solidFill>
                  <a:prstClr val="white"/>
                </a:solidFill>
                <a:effectLst/>
                <a:uLnTx/>
                <a:uFillTx/>
                <a:latin typeface="+mj-lt"/>
              </a:rPr>
              <a:t>From </a:t>
            </a:r>
            <a:r>
              <a:rPr kumimoji="0" lang="tr-TR" sz="1600" b="0" i="0" u="none" strike="noStrike" kern="1200" cap="none" spc="0" normalizeH="0" baseline="0" noProof="1" smtClean="0">
                <a:ln>
                  <a:noFill/>
                </a:ln>
                <a:solidFill>
                  <a:prstClr val="white"/>
                </a:solidFill>
                <a:effectLst/>
                <a:uLnTx/>
                <a:uFillTx/>
                <a:latin typeface="+mj-lt"/>
                <a:sym typeface="Wingdings" panose="05000000000000000000" pitchFamily="2" charset="2"/>
              </a:rPr>
              <a:t>W/H to Aircraft: 45 minutes</a:t>
            </a:r>
          </a:p>
        </p:txBody>
      </p:sp>
      <p:sp>
        <p:nvSpPr>
          <p:cNvPr id="784" name="Line Callout 1 783"/>
          <p:cNvSpPr/>
          <p:nvPr/>
        </p:nvSpPr>
        <p:spPr>
          <a:xfrm flipH="1">
            <a:off x="8203999" y="4128393"/>
            <a:ext cx="3522506" cy="589552"/>
          </a:xfrm>
          <a:prstGeom prst="borderCallout1">
            <a:avLst>
              <a:gd name="adj1" fmla="val 98080"/>
              <a:gd name="adj2" fmla="val 52257"/>
              <a:gd name="adj3" fmla="val 153233"/>
              <a:gd name="adj4" fmla="val 59254"/>
            </a:avLst>
          </a:prstGeom>
        </p:spPr>
        <p:style>
          <a:lnRef idx="1">
            <a:schemeClr val="accent2"/>
          </a:lnRef>
          <a:fillRef idx="3">
            <a:schemeClr val="accent2"/>
          </a:fillRef>
          <a:effectRef idx="2">
            <a:schemeClr val="accent2"/>
          </a:effectRef>
          <a:fontRef idx="minor">
            <a:schemeClr val="lt1"/>
          </a:fontRef>
        </p:style>
        <p:txBody>
          <a:bodyPr rtlCol="0" anchor="ctr"/>
          <a:lstStyle/>
          <a:p>
            <a:pPr lvl="0" algn="just">
              <a:defRPr/>
            </a:pPr>
            <a:r>
              <a:rPr kumimoji="0" lang="tr-TR" sz="1600" b="0" i="0" u="none" strike="noStrike" kern="1200" cap="none" spc="0" normalizeH="0" baseline="0" noProof="1" smtClean="0">
                <a:ln>
                  <a:noFill/>
                </a:ln>
                <a:solidFill>
                  <a:prstClr val="white"/>
                </a:solidFill>
                <a:effectLst/>
                <a:uLnTx/>
                <a:uFillTx/>
                <a:latin typeface="+mj-lt"/>
              </a:rPr>
              <a:t>Transpor</a:t>
            </a:r>
            <a:r>
              <a:rPr lang="tr-TR" sz="1600" noProof="1" smtClean="0">
                <a:solidFill>
                  <a:prstClr val="white"/>
                </a:solidFill>
                <a:latin typeface="+mj-lt"/>
              </a:rPr>
              <a:t>t to Transfer Line</a:t>
            </a:r>
            <a:r>
              <a:rPr kumimoji="0" lang="tr-TR" sz="1600" b="0" i="0" u="none" strike="noStrike" kern="1200" cap="none" spc="0" normalizeH="0" baseline="0" noProof="1" smtClean="0">
                <a:ln>
                  <a:noFill/>
                </a:ln>
                <a:solidFill>
                  <a:prstClr val="white"/>
                </a:solidFill>
                <a:effectLst/>
                <a:uLnTx/>
                <a:uFillTx/>
                <a:latin typeface="+mj-lt"/>
                <a:sym typeface="Wingdings" panose="05000000000000000000" pitchFamily="2" charset="2"/>
              </a:rPr>
              <a:t>: 15 minutes</a:t>
            </a:r>
          </a:p>
        </p:txBody>
      </p:sp>
      <p:sp>
        <p:nvSpPr>
          <p:cNvPr id="785" name="Line Callout 1 784"/>
          <p:cNvSpPr/>
          <p:nvPr/>
        </p:nvSpPr>
        <p:spPr>
          <a:xfrm flipH="1">
            <a:off x="7452916" y="5765819"/>
            <a:ext cx="3124351" cy="589552"/>
          </a:xfrm>
          <a:prstGeom prst="borderCallout1">
            <a:avLst>
              <a:gd name="adj1" fmla="val 45743"/>
              <a:gd name="adj2" fmla="val 100147"/>
              <a:gd name="adj3" fmla="val -66367"/>
              <a:gd name="adj4" fmla="val 116759"/>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1" smtClean="0">
                <a:ln>
                  <a:noFill/>
                </a:ln>
                <a:solidFill>
                  <a:prstClr val="white"/>
                </a:solidFill>
                <a:effectLst/>
                <a:uLnTx/>
                <a:uFillTx/>
                <a:latin typeface="+mj-lt"/>
              </a:rPr>
              <a:t>From </a:t>
            </a:r>
            <a:r>
              <a:rPr lang="tr-TR" sz="1600" noProof="1" smtClean="0">
                <a:solidFill>
                  <a:prstClr val="white"/>
                </a:solidFill>
                <a:latin typeface="+mj-lt"/>
              </a:rPr>
              <a:t>Temperature Controlled Area to chek-out area</a:t>
            </a:r>
            <a:r>
              <a:rPr kumimoji="0" lang="tr-TR" sz="1600" b="0" i="0" u="none" strike="noStrike" kern="1200" cap="none" spc="0" normalizeH="0" baseline="0" noProof="1" smtClean="0">
                <a:ln>
                  <a:noFill/>
                </a:ln>
                <a:solidFill>
                  <a:prstClr val="white"/>
                </a:solidFill>
                <a:effectLst/>
                <a:uLnTx/>
                <a:uFillTx/>
                <a:latin typeface="+mj-lt"/>
                <a:sym typeface="Wingdings" panose="05000000000000000000" pitchFamily="2" charset="2"/>
              </a:rPr>
              <a:t>: 15 minutes</a:t>
            </a:r>
          </a:p>
        </p:txBody>
      </p:sp>
      <p:sp>
        <p:nvSpPr>
          <p:cNvPr id="786" name="Line Callout 1 785"/>
          <p:cNvSpPr/>
          <p:nvPr/>
        </p:nvSpPr>
        <p:spPr>
          <a:xfrm flipH="1">
            <a:off x="7976100" y="4968756"/>
            <a:ext cx="3187701" cy="589552"/>
          </a:xfrm>
          <a:prstGeom prst="borderCallout1">
            <a:avLst>
              <a:gd name="adj1" fmla="val 101026"/>
              <a:gd name="adj2" fmla="val 59230"/>
              <a:gd name="adj3" fmla="val 136216"/>
              <a:gd name="adj4" fmla="val 63096"/>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defRPr/>
            </a:pPr>
            <a:r>
              <a:rPr lang="tr-TR" sz="1600" noProof="1" smtClean="0">
                <a:solidFill>
                  <a:prstClr val="white"/>
                </a:solidFill>
                <a:latin typeface="+mj-lt"/>
              </a:rPr>
              <a:t>Check-out process time in the W/H</a:t>
            </a:r>
            <a:r>
              <a:rPr lang="tr-TR" sz="1600" noProof="1" smtClean="0">
                <a:solidFill>
                  <a:prstClr val="white"/>
                </a:solidFill>
                <a:latin typeface="+mj-lt"/>
                <a:sym typeface="Wingdings" panose="05000000000000000000" pitchFamily="2" charset="2"/>
              </a:rPr>
              <a:t>: 15 minutes</a:t>
            </a:r>
            <a:endParaRPr lang="tr-TR" sz="1600" noProof="1">
              <a:solidFill>
                <a:prstClr val="white"/>
              </a:solidFill>
              <a:latin typeface="+mj-lt"/>
              <a:sym typeface="Wingdings" panose="05000000000000000000" pitchFamily="2" charset="2"/>
            </a:endParaRPr>
          </a:p>
        </p:txBody>
      </p:sp>
    </p:spTree>
    <p:extLst>
      <p:ext uri="{BB962C8B-B14F-4D97-AF65-F5344CB8AC3E}">
        <p14:creationId xmlns:p14="http://schemas.microsoft.com/office/powerpoint/2010/main" val="1128717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4256" y="137874"/>
            <a:ext cx="9998255" cy="393593"/>
          </a:xfrm>
        </p:spPr>
        <p:txBody>
          <a:bodyPr vert="horz" lIns="0" tIns="0" rIns="0" bIns="0" rtlCol="0" anchor="b" anchorCtr="0">
            <a:normAutofit/>
          </a:bodyPr>
          <a:lstStyle/>
          <a:p>
            <a:r>
              <a:rPr lang="tr-TR" sz="2400" dirty="0"/>
              <a:t>Temperature Advantage of İstanbul</a:t>
            </a:r>
          </a:p>
        </p:txBody>
      </p:sp>
      <p:sp>
        <p:nvSpPr>
          <p:cNvPr id="3" name="TextBox 2"/>
          <p:cNvSpPr txBox="1"/>
          <p:nvPr/>
        </p:nvSpPr>
        <p:spPr>
          <a:xfrm>
            <a:off x="3890075" y="5067946"/>
            <a:ext cx="184731" cy="369332"/>
          </a:xfrm>
          <a:prstGeom prst="rect">
            <a:avLst/>
          </a:prstGeom>
          <a:noFill/>
        </p:spPr>
        <p:txBody>
          <a:bodyPr wrap="none" rtlCol="0">
            <a:spAutoFit/>
          </a:bodyPr>
          <a:lstStyle/>
          <a:p>
            <a:endParaRPr lang="en-US">
              <a:latin typeface="Calibri Regular" charset="0"/>
            </a:endParaRPr>
          </a:p>
        </p:txBody>
      </p:sp>
      <p:grpSp>
        <p:nvGrpSpPr>
          <p:cNvPr id="10" name="Group 9"/>
          <p:cNvGrpSpPr/>
          <p:nvPr/>
        </p:nvGrpSpPr>
        <p:grpSpPr>
          <a:xfrm>
            <a:off x="815350" y="1494484"/>
            <a:ext cx="10764926" cy="4007112"/>
            <a:chOff x="560945" y="1765426"/>
            <a:chExt cx="11091211" cy="4128568"/>
          </a:xfrm>
        </p:grpSpPr>
        <p:grpSp>
          <p:nvGrpSpPr>
            <p:cNvPr id="5" name="Group 4"/>
            <p:cNvGrpSpPr/>
            <p:nvPr/>
          </p:nvGrpSpPr>
          <p:grpSpPr>
            <a:xfrm>
              <a:off x="560945" y="1765426"/>
              <a:ext cx="11091211" cy="4128568"/>
              <a:chOff x="-1105938" y="956615"/>
              <a:chExt cx="11091211" cy="4128568"/>
            </a:xfrm>
          </p:grpSpPr>
          <p:pic>
            <p:nvPicPr>
              <p:cNvPr id="2" name="Picture 1"/>
              <p:cNvPicPr>
                <a:picLocks noChangeAspect="1"/>
              </p:cNvPicPr>
              <p:nvPr/>
            </p:nvPicPr>
            <p:blipFill>
              <a:blip r:embed="rId3"/>
              <a:stretch>
                <a:fillRect/>
              </a:stretch>
            </p:blipFill>
            <p:spPr>
              <a:xfrm>
                <a:off x="-1105938" y="956615"/>
                <a:ext cx="10959293" cy="4128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036696" y="4462226"/>
                <a:ext cx="11021969" cy="289943"/>
              </a:xfrm>
              <a:prstGeom prst="rect">
                <a:avLst/>
              </a:prstGeom>
              <a:noFill/>
            </p:spPr>
            <p:txBody>
              <a:bodyPr wrap="square" rtlCol="0">
                <a:spAutoFit/>
              </a:bodyPr>
              <a:lstStyle/>
              <a:p>
                <a:r>
                  <a:rPr lang="tr-TR" sz="1200" dirty="0" smtClean="0"/>
                  <a:t>Jan	Feb	Mar	Apr	May	Jun	Jul	Aug	Sep	Oct	Nov	Dec</a:t>
                </a:r>
                <a:endParaRPr lang="tr-TR" sz="1200" dirty="0"/>
              </a:p>
            </p:txBody>
          </p:sp>
        </p:grpSp>
        <p:sp>
          <p:nvSpPr>
            <p:cNvPr id="6" name="Rectangle 5"/>
            <p:cNvSpPr/>
            <p:nvPr/>
          </p:nvSpPr>
          <p:spPr>
            <a:xfrm>
              <a:off x="3282476" y="1833944"/>
              <a:ext cx="4807390" cy="50699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167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colorTemperature colorTemp="9042"/>
                    </a14:imgEffect>
                  </a14:imgLayer>
                </a14:imgProps>
              </a:ext>
              <a:ext uri="{28A0092B-C50C-407E-A947-70E740481C1C}">
                <a14:useLocalDpi xmlns:a14="http://schemas.microsoft.com/office/drawing/2010/main"/>
              </a:ext>
            </a:extLst>
          </a:blip>
          <a:srcRect l="24" r="24"/>
          <a:stretch/>
        </p:blipFill>
        <p:spPr/>
      </p:pic>
      <p:sp>
        <p:nvSpPr>
          <p:cNvPr id="21" name="Title 20"/>
          <p:cNvSpPr>
            <a:spLocks noGrp="1"/>
          </p:cNvSpPr>
          <p:nvPr>
            <p:ph type="title"/>
          </p:nvPr>
        </p:nvSpPr>
        <p:spPr>
          <a:xfrm>
            <a:off x="4105756" y="4045789"/>
            <a:ext cx="6525075" cy="766056"/>
          </a:xfrm>
        </p:spPr>
        <p:txBody>
          <a:bodyPr/>
          <a:lstStyle/>
          <a:p>
            <a:r>
              <a:rPr lang="tr-TR" sz="4400" dirty="0" smtClean="0"/>
              <a:t>QUALITY AND STANDARDS</a:t>
            </a:r>
            <a:endParaRPr lang="en-US" sz="4400" dirty="0"/>
          </a:p>
        </p:txBody>
      </p:sp>
      <p:sp>
        <p:nvSpPr>
          <p:cNvPr id="3" name="Text Placeholder 2"/>
          <p:cNvSpPr>
            <a:spLocks noGrp="1"/>
          </p:cNvSpPr>
          <p:nvPr>
            <p:ph type="body" idx="1"/>
          </p:nvPr>
        </p:nvSpPr>
        <p:spPr>
          <a:xfrm>
            <a:off x="4169477" y="4811843"/>
            <a:ext cx="6479355" cy="1523999"/>
          </a:xfrm>
        </p:spPr>
        <p:txBody>
          <a:bodyPr>
            <a:normAutofit fontScale="92500" lnSpcReduction="20000"/>
          </a:bodyPr>
          <a:lstStyle/>
          <a:p>
            <a:pPr>
              <a:lnSpc>
                <a:spcPct val="110000"/>
              </a:lnSpc>
              <a:spcAft>
                <a:spcPts val="0"/>
              </a:spcAft>
            </a:pPr>
            <a:r>
              <a:rPr lang="tr-TR" sz="1300" noProof="1" smtClean="0"/>
              <a:t>References	                 		CEIV</a:t>
            </a:r>
          </a:p>
          <a:p>
            <a:pPr>
              <a:lnSpc>
                <a:spcPct val="110000"/>
              </a:lnSpc>
              <a:spcAft>
                <a:spcPts val="0"/>
              </a:spcAft>
            </a:pPr>
            <a:r>
              <a:rPr lang="tr-TR" sz="1300" noProof="1" smtClean="0"/>
              <a:t>Service Provider Assessment    	COMIS</a:t>
            </a:r>
            <a:endParaRPr lang="tr-TR" sz="1300" noProof="1"/>
          </a:p>
          <a:p>
            <a:pPr>
              <a:lnSpc>
                <a:spcPct val="110000"/>
              </a:lnSpc>
              <a:spcAft>
                <a:spcPts val="0"/>
              </a:spcAft>
            </a:pPr>
            <a:r>
              <a:rPr lang="tr-TR" sz="1300" noProof="1" smtClean="0"/>
              <a:t>Audit                                            	Mapping </a:t>
            </a:r>
            <a:r>
              <a:rPr lang="tr-TR" sz="1300" noProof="1"/>
              <a:t>for Temperature and Humidity</a:t>
            </a:r>
          </a:p>
          <a:p>
            <a:pPr>
              <a:lnSpc>
                <a:spcPct val="110000"/>
              </a:lnSpc>
              <a:spcAft>
                <a:spcPts val="0"/>
              </a:spcAft>
            </a:pPr>
            <a:r>
              <a:rPr lang="tr-TR" sz="1300" noProof="1" smtClean="0"/>
              <a:t>Training                                       	Capability Matrix</a:t>
            </a:r>
          </a:p>
          <a:p>
            <a:pPr>
              <a:lnSpc>
                <a:spcPct val="110000"/>
              </a:lnSpc>
              <a:spcAft>
                <a:spcPts val="0"/>
              </a:spcAft>
            </a:pPr>
            <a:r>
              <a:rPr lang="tr-TR" sz="1600" noProof="1" smtClean="0"/>
              <a:t>	</a:t>
            </a:r>
          </a:p>
        </p:txBody>
      </p:sp>
      <p:sp>
        <p:nvSpPr>
          <p:cNvPr id="7" name="Text Placeholder 6"/>
          <p:cNvSpPr>
            <a:spLocks noGrp="1"/>
          </p:cNvSpPr>
          <p:nvPr>
            <p:ph type="body" sz="quarter" idx="52"/>
          </p:nvPr>
        </p:nvSpPr>
        <p:spPr>
          <a:xfrm>
            <a:off x="4087754" y="1523998"/>
            <a:ext cx="45719" cy="4811844"/>
          </a:xfrm>
        </p:spPr>
        <p:txBody>
          <a:bodyPr/>
          <a:lstStyle/>
          <a:p>
            <a:endParaRPr lang="tr-TR" dirty="0"/>
          </a:p>
        </p:txBody>
      </p:sp>
      <p:sp>
        <p:nvSpPr>
          <p:cNvPr id="2" name="Text Placeholder 1"/>
          <p:cNvSpPr>
            <a:spLocks noGrp="1"/>
          </p:cNvSpPr>
          <p:nvPr>
            <p:ph type="body" sz="quarter" idx="53"/>
          </p:nvPr>
        </p:nvSpPr>
        <p:spPr/>
        <p:txBody>
          <a:bodyPr/>
          <a:lstStyle/>
          <a:p>
            <a:r>
              <a:rPr lang="tr-TR" dirty="0" smtClean="0"/>
              <a:t>05</a:t>
            </a:r>
            <a:endParaRPr lang="en-US" dirty="0"/>
          </a:p>
        </p:txBody>
      </p:sp>
      <p:pic>
        <p:nvPicPr>
          <p:cNvPr id="4098" name="Picture 2" descr="https://www.turkishcargo.com.tr/documents/_thumbs/boz6-74291547-5c72-450c-a86a-d1c62bf57438_1170_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3472" y="1519461"/>
            <a:ext cx="6497359" cy="252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9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184527"/>
            <a:ext cx="9998255" cy="393593"/>
          </a:xfrm>
        </p:spPr>
        <p:txBody>
          <a:bodyPr vert="horz" lIns="0" tIns="0" rIns="0" bIns="0" rtlCol="0" anchor="b" anchorCtr="0">
            <a:normAutofit/>
          </a:bodyPr>
          <a:lstStyle/>
          <a:p>
            <a:r>
              <a:rPr lang="tr-TR" sz="2400" noProof="1"/>
              <a:t>Key References for setting our Standarts and Regulations</a:t>
            </a:r>
          </a:p>
        </p:txBody>
      </p:sp>
      <p:sp>
        <p:nvSpPr>
          <p:cNvPr id="5" name="Rectangle 4"/>
          <p:cNvSpPr/>
          <p:nvPr/>
        </p:nvSpPr>
        <p:spPr>
          <a:xfrm>
            <a:off x="459536" y="1452392"/>
            <a:ext cx="6096000" cy="1938992"/>
          </a:xfrm>
          <a:prstGeom prst="rect">
            <a:avLst/>
          </a:prstGeom>
        </p:spPr>
        <p:txBody>
          <a:bodyPr vert="horz" lIns="0" tIns="45720" rIns="91440" bIns="45720" rtlCol="0" anchor="t" anchorCtr="0">
            <a:normAutofit/>
          </a:bodyPr>
          <a:lstStyle/>
          <a:p>
            <a:pPr marL="600075" lvl="1" indent="-285750">
              <a:lnSpc>
                <a:spcPct val="90000"/>
              </a:lnSpc>
              <a:spcBef>
                <a:spcPts val="500"/>
              </a:spcBef>
              <a:spcAft>
                <a:spcPts val="400"/>
              </a:spcAft>
              <a:buFont typeface="Arial" panose="020B0604020202020204" pitchFamily="34" charset="0"/>
              <a:buChar char="•"/>
            </a:pPr>
            <a:r>
              <a:rPr lang="tr-TR" sz="2000" noProof="1">
                <a:solidFill>
                  <a:schemeClr val="tx1">
                    <a:lumMod val="50000"/>
                  </a:schemeClr>
                </a:solidFill>
                <a:latin typeface="Calibri Regular" charset="0"/>
                <a:ea typeface="Calibri Regular" charset="0"/>
                <a:cs typeface="Calibri Regular" charset="0"/>
              </a:rPr>
              <a:t>IATA – </a:t>
            </a:r>
            <a:r>
              <a:rPr lang="tr-TR" sz="2000" noProof="1">
                <a:solidFill>
                  <a:schemeClr val="tx1">
                    <a:lumMod val="50000"/>
                  </a:schemeClr>
                </a:solidFill>
                <a:latin typeface="Calibri Regular" charset="0"/>
                <a:ea typeface="Calibri Regular" charset="0"/>
                <a:cs typeface="Calibri Regular" charset="0"/>
              </a:rPr>
              <a:t>Perishable</a:t>
            </a:r>
            <a:r>
              <a:rPr lang="tr-TR" sz="2000" noProof="1">
                <a:solidFill>
                  <a:schemeClr val="tx1">
                    <a:lumMod val="50000"/>
                  </a:schemeClr>
                </a:solidFill>
                <a:latin typeface="Calibri Regular" charset="0"/>
                <a:ea typeface="Calibri Regular" charset="0"/>
                <a:cs typeface="Calibri Regular" charset="0"/>
              </a:rPr>
              <a:t> Cargo Regulations</a:t>
            </a:r>
          </a:p>
          <a:p>
            <a:pPr marL="600075" lvl="1" indent="-285750">
              <a:lnSpc>
                <a:spcPct val="90000"/>
              </a:lnSpc>
              <a:spcBef>
                <a:spcPts val="500"/>
              </a:spcBef>
              <a:spcAft>
                <a:spcPts val="400"/>
              </a:spcAft>
              <a:buFont typeface="Arial" panose="020B0604020202020204" pitchFamily="34" charset="0"/>
              <a:buChar char="•"/>
            </a:pPr>
            <a:r>
              <a:rPr lang="tr-TR" sz="2000" noProof="1">
                <a:solidFill>
                  <a:schemeClr val="tx1">
                    <a:lumMod val="50000"/>
                  </a:schemeClr>
                </a:solidFill>
                <a:latin typeface="Calibri Regular" charset="0"/>
                <a:ea typeface="Calibri Regular" charset="0"/>
                <a:cs typeface="Calibri Regular" charset="0"/>
              </a:rPr>
              <a:t>IATA – Dangerous </a:t>
            </a:r>
            <a:r>
              <a:rPr lang="tr-TR" sz="2000" noProof="1">
                <a:solidFill>
                  <a:schemeClr val="tx1">
                    <a:lumMod val="50000"/>
                  </a:schemeClr>
                </a:solidFill>
                <a:latin typeface="Calibri Regular" charset="0"/>
                <a:ea typeface="Calibri Regular" charset="0"/>
                <a:cs typeface="Calibri Regular" charset="0"/>
              </a:rPr>
              <a:t>Goods Regulations</a:t>
            </a:r>
          </a:p>
          <a:p>
            <a:pPr marL="600075" lvl="1" indent="-285750">
              <a:lnSpc>
                <a:spcPct val="90000"/>
              </a:lnSpc>
              <a:spcBef>
                <a:spcPts val="500"/>
              </a:spcBef>
              <a:spcAft>
                <a:spcPts val="400"/>
              </a:spcAft>
              <a:buFont typeface="Arial" panose="020B0604020202020204" pitchFamily="34" charset="0"/>
              <a:buChar char="•"/>
            </a:pPr>
            <a:r>
              <a:rPr lang="tr-TR" sz="2000" noProof="1">
                <a:solidFill>
                  <a:schemeClr val="tx1">
                    <a:lumMod val="50000"/>
                  </a:schemeClr>
                </a:solidFill>
                <a:latin typeface="Calibri Regular" charset="0"/>
                <a:ea typeface="Calibri Regular" charset="0"/>
                <a:cs typeface="Calibri Regular" charset="0"/>
              </a:rPr>
              <a:t>IATA TACT Rules Manual</a:t>
            </a:r>
          </a:p>
          <a:p>
            <a:pPr marL="600075" lvl="1" indent="-285750">
              <a:lnSpc>
                <a:spcPct val="90000"/>
              </a:lnSpc>
              <a:spcBef>
                <a:spcPts val="500"/>
              </a:spcBef>
              <a:spcAft>
                <a:spcPts val="400"/>
              </a:spcAft>
              <a:buFont typeface="Arial" panose="020B0604020202020204" pitchFamily="34" charset="0"/>
              <a:buChar char="•"/>
            </a:pPr>
            <a:r>
              <a:rPr lang="tr-TR" sz="2000" noProof="1">
                <a:solidFill>
                  <a:schemeClr val="tx1">
                    <a:lumMod val="50000"/>
                  </a:schemeClr>
                </a:solidFill>
                <a:latin typeface="Calibri Regular" charset="0"/>
                <a:ea typeface="Calibri Regular" charset="0"/>
                <a:cs typeface="Calibri Regular" charset="0"/>
              </a:rPr>
              <a:t>IATA Airport Handling Manual</a:t>
            </a:r>
          </a:p>
          <a:p>
            <a:pPr marL="600075" lvl="1" indent="-285750">
              <a:lnSpc>
                <a:spcPct val="90000"/>
              </a:lnSpc>
              <a:spcBef>
                <a:spcPts val="500"/>
              </a:spcBef>
              <a:spcAft>
                <a:spcPts val="400"/>
              </a:spcAft>
              <a:buFont typeface="Arial" panose="020B0604020202020204" pitchFamily="34" charset="0"/>
              <a:buChar char="•"/>
            </a:pPr>
            <a:r>
              <a:rPr lang="tr-TR" sz="2000" noProof="1">
                <a:solidFill>
                  <a:schemeClr val="tx1">
                    <a:lumMod val="50000"/>
                  </a:schemeClr>
                </a:solidFill>
                <a:latin typeface="Calibri Regular" charset="0"/>
                <a:ea typeface="Calibri Regular" charset="0"/>
                <a:cs typeface="Calibri Regular" charset="0"/>
              </a:rPr>
              <a:t>Local Regulations</a:t>
            </a:r>
            <a:endParaRPr lang="tr-TR" sz="2000" noProof="1">
              <a:solidFill>
                <a:schemeClr val="tx1">
                  <a:lumMod val="50000"/>
                </a:schemeClr>
              </a:solidFill>
              <a:latin typeface="Calibri Regular" charset="0"/>
              <a:ea typeface="Calibri Regular" charset="0"/>
              <a:cs typeface="Calibri Regular" charset="0"/>
            </a:endParaRPr>
          </a:p>
        </p:txBody>
      </p:sp>
      <p:pic>
        <p:nvPicPr>
          <p:cNvPr id="4" name="Picture 3"/>
          <p:cNvPicPr/>
          <p:nvPr/>
        </p:nvPicPr>
        <p:blipFill>
          <a:blip r:embed="rId3"/>
          <a:stretch>
            <a:fillRect/>
          </a:stretch>
        </p:blipFill>
        <p:spPr>
          <a:xfrm>
            <a:off x="6699816" y="1562425"/>
            <a:ext cx="5325966" cy="3962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IATAPC17 - IATA Perishable Cargo Regulations (PCR) 17th Edition 2018 English Manu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582" y="3864169"/>
            <a:ext cx="1981924" cy="22552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098" t="1" r="19603" b="1471"/>
          <a:stretch/>
        </p:blipFill>
        <p:spPr>
          <a:xfrm>
            <a:off x="2816344" y="3883130"/>
            <a:ext cx="1435796" cy="208649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16701" b="6516"/>
          <a:stretch/>
        </p:blipFill>
        <p:spPr>
          <a:xfrm>
            <a:off x="4252139" y="3864169"/>
            <a:ext cx="1562251" cy="214377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1146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19" y="146247"/>
            <a:ext cx="9998255" cy="393593"/>
          </a:xfrm>
        </p:spPr>
        <p:txBody>
          <a:bodyPr vert="horz" lIns="0" tIns="0" rIns="0" bIns="0" rtlCol="0" anchor="b" anchorCtr="0">
            <a:normAutofit/>
          </a:bodyPr>
          <a:lstStyle/>
          <a:p>
            <a:r>
              <a:rPr lang="tr-TR" sz="2400" dirty="0"/>
              <a:t>Service Provider Assessment (GHA &amp; Road Feeder)</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6280" y="829148"/>
            <a:ext cx="3221212" cy="4901147"/>
          </a:xfrm>
          <a:prstGeom prst="rect">
            <a:avLst/>
          </a:prstGeom>
          <a:ln w="9525">
            <a:solidFill>
              <a:schemeClr val="bg1">
                <a:lumMod val="85000"/>
              </a:schemeClr>
            </a:solidFill>
            <a:miter lim="800000"/>
            <a:headEnd/>
            <a:tailEnd/>
          </a:ln>
        </p:spPr>
      </p:pic>
      <p:pic>
        <p:nvPicPr>
          <p:cNvPr id="3075" name="Picture 3" descr="Q:\Users\I_SIPAHI\Desktop\D428E68C.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5603" y="1270197"/>
            <a:ext cx="3831847" cy="4086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 name="Content Placeholder 2"/>
          <p:cNvSpPr txBox="1">
            <a:spLocks/>
          </p:cNvSpPr>
          <p:nvPr/>
        </p:nvSpPr>
        <p:spPr>
          <a:xfrm>
            <a:off x="411180" y="1653924"/>
            <a:ext cx="2905226" cy="3928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smtClean="0"/>
          </a:p>
        </p:txBody>
      </p:sp>
      <p:sp>
        <p:nvSpPr>
          <p:cNvPr id="10" name="Content Placeholder 2"/>
          <p:cNvSpPr txBox="1">
            <a:spLocks/>
          </p:cNvSpPr>
          <p:nvPr/>
        </p:nvSpPr>
        <p:spPr>
          <a:xfrm>
            <a:off x="209364" y="1848812"/>
            <a:ext cx="4942058" cy="4833647"/>
          </a:xfrm>
          <a:prstGeom prst="rect">
            <a:avLst/>
          </a:prstGeom>
        </p:spPr>
        <p:txBody>
          <a:bodyPr vert="horz" lIns="0" tIns="45720" rIns="91440" bIns="45720" rtlCol="0" anchor="t" anchorCtr="0">
            <a:normAutofit/>
          </a:bodyPr>
          <a:lstStyle>
            <a:defPPr>
              <a:defRPr lang="en-US"/>
            </a:defPPr>
            <a:lvl1pPr marL="342900" indent="-342900">
              <a:lnSpc>
                <a:spcPct val="90000"/>
              </a:lnSpc>
              <a:spcBef>
                <a:spcPts val="1000"/>
              </a:spcBef>
              <a:spcAft>
                <a:spcPts val="600"/>
              </a:spcAft>
              <a:buClrTx/>
              <a:buFont typeface="Wingdings" panose="05000000000000000000" pitchFamily="2" charset="2"/>
              <a:buChar char="ü"/>
              <a:tabLst/>
              <a:defRPr sz="2000" b="0" i="0">
                <a:solidFill>
                  <a:schemeClr val="tx1">
                    <a:lumMod val="50000"/>
                  </a:schemeClr>
                </a:solidFill>
                <a:latin typeface="Calibri Regular" charset="0"/>
                <a:ea typeface="Calibri Regular" charset="0"/>
                <a:cs typeface="Calibri Regular" charset="0"/>
              </a:defRPr>
            </a:lvl1pPr>
            <a:lvl2pPr marL="600075" lvl="1" indent="-285750">
              <a:lnSpc>
                <a:spcPct val="90000"/>
              </a:lnSpc>
              <a:spcBef>
                <a:spcPts val="500"/>
              </a:spcBef>
              <a:spcAft>
                <a:spcPts val="400"/>
              </a:spcAft>
              <a:buClrTx/>
              <a:buFont typeface="Arial" panose="020B0604020202020204" pitchFamily="34" charset="0"/>
              <a:buChar char="•"/>
              <a:tabLst/>
              <a:defRPr sz="2000" b="0" i="0">
                <a:solidFill>
                  <a:schemeClr val="tx1">
                    <a:lumMod val="50000"/>
                  </a:schemeClr>
                </a:solidFill>
                <a:latin typeface="Calibri Regular" charset="0"/>
                <a:ea typeface="Calibri Regular" charset="0"/>
                <a:cs typeface="Calibri Regular" charset="0"/>
              </a:defRPr>
            </a:lvl2pPr>
            <a:lvl3pPr marL="850900" indent="-136525">
              <a:lnSpc>
                <a:spcPct val="90000"/>
              </a:lnSpc>
              <a:spcBef>
                <a:spcPts val="500"/>
              </a:spcBef>
              <a:buClr>
                <a:srgbClr val="E2231A"/>
              </a:buClr>
              <a:buFont typeface="Arial"/>
              <a:buChar char="•"/>
              <a:tabLst/>
              <a:defRPr sz="1400" b="0" i="0">
                <a:latin typeface="Calibri Regular" charset="0"/>
                <a:ea typeface="Calibri Regular" charset="0"/>
                <a:cs typeface="Calibri Regular" charset="0"/>
              </a:defRPr>
            </a:lvl3pPr>
            <a:lvl4pPr marL="16002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4pPr>
            <a:lvl5pPr marL="20574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a:t>Service Characterization not only for our current GHA partners but also for road feeder service providers are implemented to collect and evaluate Lane Assessments for Time and Temperature controlled cargo from origin to destination.</a:t>
            </a:r>
          </a:p>
        </p:txBody>
      </p:sp>
      <p:sp>
        <p:nvSpPr>
          <p:cNvPr id="3" name="TextBox 2"/>
          <p:cNvSpPr txBox="1"/>
          <p:nvPr/>
        </p:nvSpPr>
        <p:spPr>
          <a:xfrm>
            <a:off x="5648550" y="1848812"/>
            <a:ext cx="1653872" cy="215444"/>
          </a:xfrm>
          <a:prstGeom prst="rect">
            <a:avLst/>
          </a:prstGeom>
          <a:solidFill>
            <a:schemeClr val="bg1"/>
          </a:solidFill>
        </p:spPr>
        <p:txBody>
          <a:bodyPr wrap="square" rtlCol="0">
            <a:spAutoFit/>
          </a:bodyPr>
          <a:lstStyle/>
          <a:p>
            <a:r>
              <a:rPr lang="tr-TR" sz="800" b="1" dirty="0" err="1" smtClean="0">
                <a:solidFill>
                  <a:srgbClr val="FF0000"/>
                </a:solidFill>
              </a:rPr>
              <a:t>Illustrated</a:t>
            </a:r>
            <a:r>
              <a:rPr lang="tr-TR" sz="800" b="1" dirty="0" smtClean="0">
                <a:solidFill>
                  <a:srgbClr val="FF0000"/>
                </a:solidFill>
              </a:rPr>
              <a:t> ONLY</a:t>
            </a:r>
            <a:endParaRPr lang="tr-TR" sz="800" b="1" dirty="0">
              <a:solidFill>
                <a:srgbClr val="FF0000"/>
              </a:solidFill>
            </a:endParaRPr>
          </a:p>
        </p:txBody>
      </p:sp>
      <p:sp>
        <p:nvSpPr>
          <p:cNvPr id="8" name="TextBox 7"/>
          <p:cNvSpPr txBox="1"/>
          <p:nvPr/>
        </p:nvSpPr>
        <p:spPr>
          <a:xfrm>
            <a:off x="6948489" y="2029935"/>
            <a:ext cx="1048904" cy="215444"/>
          </a:xfrm>
          <a:prstGeom prst="rect">
            <a:avLst/>
          </a:prstGeom>
          <a:solidFill>
            <a:schemeClr val="bg1"/>
          </a:solidFill>
        </p:spPr>
        <p:txBody>
          <a:bodyPr wrap="square" rtlCol="0">
            <a:spAutoFit/>
          </a:bodyPr>
          <a:lstStyle/>
          <a:p>
            <a:r>
              <a:rPr lang="tr-TR" sz="800" b="1" dirty="0" err="1" smtClean="0">
                <a:solidFill>
                  <a:srgbClr val="FF0000"/>
                </a:solidFill>
              </a:rPr>
              <a:t>Illustrated</a:t>
            </a:r>
            <a:r>
              <a:rPr lang="tr-TR" sz="800" b="1" dirty="0" smtClean="0">
                <a:solidFill>
                  <a:srgbClr val="FF0000"/>
                </a:solidFill>
              </a:rPr>
              <a:t> ONLY</a:t>
            </a:r>
            <a:endParaRPr lang="tr-TR" sz="800" b="1" dirty="0">
              <a:solidFill>
                <a:srgbClr val="FF0000"/>
              </a:solidFill>
            </a:endParaRPr>
          </a:p>
        </p:txBody>
      </p:sp>
      <p:sp>
        <p:nvSpPr>
          <p:cNvPr id="11" name="TextBox 10"/>
          <p:cNvSpPr txBox="1"/>
          <p:nvPr/>
        </p:nvSpPr>
        <p:spPr>
          <a:xfrm>
            <a:off x="5716734" y="2507579"/>
            <a:ext cx="1484166" cy="215444"/>
          </a:xfrm>
          <a:prstGeom prst="rect">
            <a:avLst/>
          </a:prstGeom>
          <a:solidFill>
            <a:schemeClr val="bg1"/>
          </a:solidFill>
        </p:spPr>
        <p:txBody>
          <a:bodyPr wrap="square" rtlCol="0">
            <a:spAutoFit/>
          </a:bodyPr>
          <a:lstStyle/>
          <a:p>
            <a:r>
              <a:rPr lang="tr-TR" sz="800" b="1" dirty="0" err="1" smtClean="0">
                <a:solidFill>
                  <a:srgbClr val="FF0000"/>
                </a:solidFill>
              </a:rPr>
              <a:t>Illustrated</a:t>
            </a:r>
            <a:r>
              <a:rPr lang="tr-TR" sz="800" b="1" dirty="0" smtClean="0">
                <a:solidFill>
                  <a:srgbClr val="FF0000"/>
                </a:solidFill>
              </a:rPr>
              <a:t> ONLY</a:t>
            </a:r>
            <a:endParaRPr lang="tr-TR" sz="800" b="1" dirty="0">
              <a:solidFill>
                <a:srgbClr val="FF0000"/>
              </a:solidFill>
            </a:endParaRPr>
          </a:p>
        </p:txBody>
      </p:sp>
      <p:sp>
        <p:nvSpPr>
          <p:cNvPr id="12" name="TextBox 11"/>
          <p:cNvSpPr txBox="1"/>
          <p:nvPr/>
        </p:nvSpPr>
        <p:spPr>
          <a:xfrm>
            <a:off x="5716734" y="2670447"/>
            <a:ext cx="1517504" cy="215444"/>
          </a:xfrm>
          <a:prstGeom prst="rect">
            <a:avLst/>
          </a:prstGeom>
          <a:solidFill>
            <a:schemeClr val="bg1"/>
          </a:solidFill>
        </p:spPr>
        <p:txBody>
          <a:bodyPr wrap="square" rtlCol="0">
            <a:spAutoFit/>
          </a:bodyPr>
          <a:lstStyle/>
          <a:p>
            <a:r>
              <a:rPr lang="tr-TR" sz="800" b="1" dirty="0" err="1" smtClean="0">
                <a:solidFill>
                  <a:srgbClr val="FF0000"/>
                </a:solidFill>
              </a:rPr>
              <a:t>Illustrated</a:t>
            </a:r>
            <a:r>
              <a:rPr lang="tr-TR" sz="800" b="1" dirty="0" smtClean="0">
                <a:solidFill>
                  <a:srgbClr val="FF0000"/>
                </a:solidFill>
              </a:rPr>
              <a:t> ONLY</a:t>
            </a:r>
            <a:endParaRPr lang="tr-TR" sz="800" b="1" dirty="0">
              <a:solidFill>
                <a:srgbClr val="FF0000"/>
              </a:solidFill>
            </a:endParaRPr>
          </a:p>
        </p:txBody>
      </p:sp>
      <p:sp>
        <p:nvSpPr>
          <p:cNvPr id="13" name="TextBox 12"/>
          <p:cNvSpPr txBox="1"/>
          <p:nvPr/>
        </p:nvSpPr>
        <p:spPr>
          <a:xfrm>
            <a:off x="7886074" y="2554290"/>
            <a:ext cx="718039" cy="184666"/>
          </a:xfrm>
          <a:prstGeom prst="rect">
            <a:avLst/>
          </a:prstGeom>
          <a:solidFill>
            <a:schemeClr val="bg1"/>
          </a:solidFill>
        </p:spPr>
        <p:txBody>
          <a:bodyPr wrap="square" rtlCol="0">
            <a:spAutoFit/>
          </a:bodyPr>
          <a:lstStyle/>
          <a:p>
            <a:r>
              <a:rPr lang="tr-TR" sz="600" b="1" dirty="0" err="1" smtClean="0">
                <a:solidFill>
                  <a:srgbClr val="FF0000"/>
                </a:solidFill>
              </a:rPr>
              <a:t>Illustrated</a:t>
            </a:r>
            <a:r>
              <a:rPr lang="tr-TR" sz="600" b="1" dirty="0" smtClean="0">
                <a:solidFill>
                  <a:srgbClr val="FF0000"/>
                </a:solidFill>
              </a:rPr>
              <a:t> ONLY</a:t>
            </a:r>
            <a:endParaRPr lang="tr-TR" sz="600" b="1" dirty="0">
              <a:solidFill>
                <a:srgbClr val="FF0000"/>
              </a:solidFill>
            </a:endParaRPr>
          </a:p>
        </p:txBody>
      </p:sp>
      <p:sp>
        <p:nvSpPr>
          <p:cNvPr id="14" name="TextBox 13"/>
          <p:cNvSpPr txBox="1"/>
          <p:nvPr/>
        </p:nvSpPr>
        <p:spPr>
          <a:xfrm>
            <a:off x="7886074" y="2723023"/>
            <a:ext cx="718039" cy="184666"/>
          </a:xfrm>
          <a:prstGeom prst="rect">
            <a:avLst/>
          </a:prstGeom>
          <a:solidFill>
            <a:schemeClr val="bg1"/>
          </a:solidFill>
        </p:spPr>
        <p:txBody>
          <a:bodyPr wrap="square" rtlCol="0">
            <a:spAutoFit/>
          </a:bodyPr>
          <a:lstStyle/>
          <a:p>
            <a:r>
              <a:rPr lang="tr-TR" sz="600" b="1" dirty="0" err="1" smtClean="0">
                <a:solidFill>
                  <a:srgbClr val="FF0000"/>
                </a:solidFill>
              </a:rPr>
              <a:t>Illustrated</a:t>
            </a:r>
            <a:r>
              <a:rPr lang="tr-TR" sz="600" b="1" dirty="0" smtClean="0">
                <a:solidFill>
                  <a:srgbClr val="FF0000"/>
                </a:solidFill>
              </a:rPr>
              <a:t> ONLY</a:t>
            </a:r>
            <a:endParaRPr lang="tr-TR" sz="600" b="1" dirty="0">
              <a:solidFill>
                <a:srgbClr val="FF0000"/>
              </a:solidFill>
            </a:endParaRPr>
          </a:p>
        </p:txBody>
      </p:sp>
    </p:spTree>
    <p:extLst>
      <p:ext uri="{BB962C8B-B14F-4D97-AF65-F5344CB8AC3E}">
        <p14:creationId xmlns:p14="http://schemas.microsoft.com/office/powerpoint/2010/main" val="4047046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86" y="148341"/>
            <a:ext cx="9998255" cy="393593"/>
          </a:xfrm>
        </p:spPr>
        <p:txBody>
          <a:bodyPr vert="horz" lIns="0" tIns="0" rIns="0" bIns="0" rtlCol="0" anchor="b" anchorCtr="0">
            <a:normAutofit/>
          </a:bodyPr>
          <a:lstStyle/>
          <a:p>
            <a:r>
              <a:rPr lang="tr-TR" sz="2400" dirty="0"/>
              <a:t>Internal and External Audits</a:t>
            </a:r>
            <a:endParaRPr lang="en-US" sz="2400" dirty="0"/>
          </a:p>
        </p:txBody>
      </p:sp>
      <p:sp>
        <p:nvSpPr>
          <p:cNvPr id="6" name="Content Placeholder 2"/>
          <p:cNvSpPr txBox="1">
            <a:spLocks/>
          </p:cNvSpPr>
          <p:nvPr/>
        </p:nvSpPr>
        <p:spPr>
          <a:xfrm>
            <a:off x="411180" y="2583763"/>
            <a:ext cx="4496584" cy="2502587"/>
          </a:xfrm>
          <a:prstGeom prst="rect">
            <a:avLst/>
          </a:prstGeom>
        </p:spPr>
        <p:txBody>
          <a:bodyPr vert="horz" lIns="0" tIns="45720" rIns="91440" bIns="45720" rtlCol="0" anchor="t" anchorCtr="0">
            <a:normAutofit/>
          </a:bodyPr>
          <a:lstStyle>
            <a:defPPr>
              <a:defRPr lang="en-US"/>
            </a:defPPr>
            <a:lvl1pPr marL="342900" indent="-342900">
              <a:lnSpc>
                <a:spcPct val="90000"/>
              </a:lnSpc>
              <a:spcBef>
                <a:spcPts val="1000"/>
              </a:spcBef>
              <a:spcAft>
                <a:spcPts val="600"/>
              </a:spcAft>
              <a:buClrTx/>
              <a:buFont typeface="Wingdings" panose="05000000000000000000" pitchFamily="2" charset="2"/>
              <a:buChar char="ü"/>
              <a:tabLst/>
              <a:defRPr sz="2000" b="0" i="0">
                <a:solidFill>
                  <a:schemeClr val="tx1">
                    <a:lumMod val="50000"/>
                  </a:schemeClr>
                </a:solidFill>
                <a:latin typeface="Calibri Regular" charset="0"/>
                <a:ea typeface="Calibri Regular" charset="0"/>
                <a:cs typeface="Calibri Regular" charset="0"/>
              </a:defRPr>
            </a:lvl1pPr>
            <a:lvl2pPr marL="600075" lvl="1" indent="-285750">
              <a:lnSpc>
                <a:spcPct val="90000"/>
              </a:lnSpc>
              <a:spcBef>
                <a:spcPts val="500"/>
              </a:spcBef>
              <a:spcAft>
                <a:spcPts val="400"/>
              </a:spcAft>
              <a:buClrTx/>
              <a:buFont typeface="Arial" panose="020B0604020202020204" pitchFamily="34" charset="0"/>
              <a:buChar char="•"/>
              <a:tabLst/>
              <a:defRPr sz="2000" b="0" i="0">
                <a:solidFill>
                  <a:schemeClr val="tx1">
                    <a:lumMod val="50000"/>
                  </a:schemeClr>
                </a:solidFill>
                <a:latin typeface="Calibri Regular" charset="0"/>
                <a:ea typeface="Calibri Regular" charset="0"/>
                <a:cs typeface="Calibri Regular" charset="0"/>
              </a:defRPr>
            </a:lvl2pPr>
            <a:lvl3pPr marL="850900" indent="-136525">
              <a:lnSpc>
                <a:spcPct val="90000"/>
              </a:lnSpc>
              <a:spcBef>
                <a:spcPts val="500"/>
              </a:spcBef>
              <a:buClr>
                <a:srgbClr val="E2231A"/>
              </a:buClr>
              <a:buFont typeface="Arial"/>
              <a:buChar char="•"/>
              <a:tabLst/>
              <a:defRPr sz="1400" b="0" i="0">
                <a:latin typeface="Calibri Regular" charset="0"/>
                <a:ea typeface="Calibri Regular" charset="0"/>
                <a:cs typeface="Calibri Regular" charset="0"/>
              </a:defRPr>
            </a:lvl3pPr>
            <a:lvl4pPr marL="16002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4pPr>
            <a:lvl5pPr marL="20574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dirty="0"/>
              <a:t>Internal</a:t>
            </a:r>
            <a:r>
              <a:rPr lang="en-US" dirty="0"/>
              <a:t> </a:t>
            </a:r>
            <a:r>
              <a:rPr lang="en-US" dirty="0"/>
              <a:t>and external </a:t>
            </a:r>
            <a:r>
              <a:rPr lang="en-US" dirty="0"/>
              <a:t>audits </a:t>
            </a:r>
            <a:r>
              <a:rPr lang="tr-TR" dirty="0"/>
              <a:t>are</a:t>
            </a:r>
            <a:r>
              <a:rPr lang="en-US" dirty="0"/>
              <a:t> </a:t>
            </a:r>
            <a:r>
              <a:rPr lang="tr-TR" dirty="0"/>
              <a:t>made to </a:t>
            </a:r>
            <a:r>
              <a:rPr lang="en-US" dirty="0"/>
              <a:t>measure </a:t>
            </a:r>
            <a:r>
              <a:rPr lang="en-US" dirty="0"/>
              <a:t>the quality standards of </a:t>
            </a:r>
            <a:r>
              <a:rPr lang="en-US" dirty="0"/>
              <a:t>p</a:t>
            </a:r>
            <a:r>
              <a:rPr lang="tr-TR" dirty="0" err="1"/>
              <a:t>erishable</a:t>
            </a:r>
            <a:r>
              <a:rPr lang="tr-TR" dirty="0"/>
              <a:t> </a:t>
            </a:r>
            <a:r>
              <a:rPr lang="tr-TR" dirty="0" err="1"/>
              <a:t>shipments</a:t>
            </a:r>
            <a:r>
              <a:rPr lang="tr-TR" dirty="0"/>
              <a:t>.</a:t>
            </a:r>
          </a:p>
          <a:p>
            <a:endParaRPr lang="tr-TR" dirty="0"/>
          </a:p>
        </p:txBody>
      </p:sp>
      <p:sp>
        <p:nvSpPr>
          <p:cNvPr id="9" name="Content Placeholder 2"/>
          <p:cNvSpPr txBox="1">
            <a:spLocks/>
          </p:cNvSpPr>
          <p:nvPr/>
        </p:nvSpPr>
        <p:spPr>
          <a:xfrm>
            <a:off x="411180" y="1653925"/>
            <a:ext cx="4590852" cy="1859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tr-TR" dirty="0" smtClean="0">
              <a:solidFill>
                <a:schemeClr val="tx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3568" y="971219"/>
            <a:ext cx="4607831" cy="3075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9431" y="3080768"/>
            <a:ext cx="4181616" cy="2789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3970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5" y="119214"/>
            <a:ext cx="9998255" cy="393593"/>
          </a:xfrm>
        </p:spPr>
        <p:txBody>
          <a:bodyPr vert="horz" lIns="0" tIns="0" rIns="0" bIns="0" rtlCol="0" anchor="b" anchorCtr="0">
            <a:normAutofit/>
          </a:bodyPr>
          <a:lstStyle/>
          <a:p>
            <a:r>
              <a:rPr lang="tr-TR" sz="2400" dirty="0"/>
              <a:t>Personel Training</a:t>
            </a:r>
            <a:endParaRPr lang="en-US" sz="2400" dirty="0"/>
          </a:p>
        </p:txBody>
      </p:sp>
      <p:sp>
        <p:nvSpPr>
          <p:cNvPr id="6" name="Content Placeholder 2"/>
          <p:cNvSpPr txBox="1">
            <a:spLocks/>
          </p:cNvSpPr>
          <p:nvPr/>
        </p:nvSpPr>
        <p:spPr>
          <a:xfrm>
            <a:off x="394580" y="1304029"/>
            <a:ext cx="6998556" cy="5206102"/>
          </a:xfrm>
          <a:prstGeom prst="rect">
            <a:avLst/>
          </a:prstGeom>
        </p:spPr>
        <p:txBody>
          <a:bodyPr vert="horz" lIns="0" tIns="45720" rIns="91440" bIns="45720" rtlCol="0" anchor="t" anchorCtr="0">
            <a:normAutofit/>
          </a:bodyPr>
          <a:lstStyle>
            <a:defPPr>
              <a:defRPr lang="en-US"/>
            </a:defPPr>
            <a:lvl1pPr marL="342900" indent="-342900">
              <a:lnSpc>
                <a:spcPct val="90000"/>
              </a:lnSpc>
              <a:spcBef>
                <a:spcPts val="1000"/>
              </a:spcBef>
              <a:spcAft>
                <a:spcPts val="600"/>
              </a:spcAft>
              <a:buClrTx/>
              <a:buFont typeface="Wingdings" panose="05000000000000000000" pitchFamily="2" charset="2"/>
              <a:buChar char="ü"/>
              <a:tabLst/>
              <a:defRPr sz="2000" b="0" i="0">
                <a:solidFill>
                  <a:schemeClr val="tx1">
                    <a:lumMod val="50000"/>
                  </a:schemeClr>
                </a:solidFill>
                <a:latin typeface="Calibri Regular" charset="0"/>
                <a:ea typeface="Calibri Regular" charset="0"/>
                <a:cs typeface="Calibri Regular" charset="0"/>
              </a:defRPr>
            </a:lvl1pPr>
            <a:lvl2pPr marL="600075" lvl="1" indent="-285750">
              <a:lnSpc>
                <a:spcPct val="90000"/>
              </a:lnSpc>
              <a:spcBef>
                <a:spcPts val="500"/>
              </a:spcBef>
              <a:spcAft>
                <a:spcPts val="400"/>
              </a:spcAft>
              <a:buClrTx/>
              <a:buFont typeface="Arial" panose="020B0604020202020204" pitchFamily="34" charset="0"/>
              <a:buChar char="•"/>
              <a:tabLst/>
              <a:defRPr sz="2000" b="0" i="0">
                <a:solidFill>
                  <a:schemeClr val="tx1">
                    <a:lumMod val="50000"/>
                  </a:schemeClr>
                </a:solidFill>
                <a:latin typeface="Calibri Regular" charset="0"/>
                <a:ea typeface="Calibri Regular" charset="0"/>
                <a:cs typeface="Calibri Regular" charset="0"/>
              </a:defRPr>
            </a:lvl2pPr>
            <a:lvl3pPr marL="850900" indent="-136525">
              <a:lnSpc>
                <a:spcPct val="90000"/>
              </a:lnSpc>
              <a:spcBef>
                <a:spcPts val="500"/>
              </a:spcBef>
              <a:buClr>
                <a:srgbClr val="E2231A"/>
              </a:buClr>
              <a:buFont typeface="Arial"/>
              <a:buChar char="•"/>
              <a:tabLst/>
              <a:defRPr sz="1400" b="0" i="0">
                <a:latin typeface="Calibri Regular" charset="0"/>
                <a:ea typeface="Calibri Regular" charset="0"/>
                <a:cs typeface="Calibri Regular" charset="0"/>
              </a:defRPr>
            </a:lvl3pPr>
            <a:lvl4pPr marL="16002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4pPr>
            <a:lvl5pPr marL="20574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a:t>Updating </a:t>
            </a:r>
            <a:r>
              <a:rPr lang="tr-TR" noProof="1"/>
              <a:t>role</a:t>
            </a:r>
            <a:r>
              <a:rPr lang="tr-TR" noProof="1"/>
              <a:t> definition of responsible person and assigning an authorised responsible person</a:t>
            </a:r>
          </a:p>
          <a:p>
            <a:r>
              <a:rPr lang="tr-TR" noProof="1"/>
              <a:t>Accomplishing required trainings for the key, competent and </a:t>
            </a:r>
            <a:r>
              <a:rPr lang="tr-TR" noProof="1"/>
              <a:t>critical </a:t>
            </a:r>
            <a:r>
              <a:rPr lang="tr-TR" noProof="1" smtClean="0"/>
              <a:t>personnels</a:t>
            </a:r>
            <a:endParaRPr lang="tr-TR" noProof="1"/>
          </a:p>
          <a:p>
            <a:pPr lvl="1"/>
            <a:r>
              <a:rPr lang="tr-TR" noProof="1"/>
              <a:t>Audit, Quality and Risk Management for Temperature Controlled Cargo</a:t>
            </a:r>
          </a:p>
          <a:p>
            <a:pPr lvl="1"/>
            <a:r>
              <a:rPr lang="tr-TR" noProof="1"/>
              <a:t>Temperature-Controlled Cargo Operations</a:t>
            </a:r>
          </a:p>
          <a:p>
            <a:pPr lvl="1"/>
            <a:r>
              <a:rPr lang="tr-TR" noProof="1"/>
              <a:t>Temperature-Controlled Container Operations (optional)</a:t>
            </a:r>
          </a:p>
          <a:p>
            <a:r>
              <a:rPr lang="tr-TR" noProof="1"/>
              <a:t>Updating Turkish Aviation Academy curriculum by integrating Perishable training to current on the job training programme.</a:t>
            </a:r>
          </a:p>
          <a:p>
            <a:r>
              <a:rPr lang="tr-TR" noProof="1"/>
              <a:t>Implementing online trainings in order to create personel awareness </a:t>
            </a:r>
            <a:endParaRPr lang="tr-TR" noProof="1"/>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136" y="1541722"/>
            <a:ext cx="4798864" cy="3199243"/>
          </a:xfrm>
          <a:prstGeom prst="roundRect">
            <a:avLst>
              <a:gd name="adj" fmla="val 916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37558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55" y="137875"/>
            <a:ext cx="9998255" cy="393593"/>
          </a:xfrm>
        </p:spPr>
        <p:txBody>
          <a:bodyPr vert="horz" lIns="0" tIns="0" rIns="0" bIns="0" rtlCol="0" anchor="b" anchorCtr="0">
            <a:normAutofit/>
          </a:bodyPr>
          <a:lstStyle/>
          <a:p>
            <a:r>
              <a:rPr lang="tr-TR" sz="2400" noProof="1" smtClean="0"/>
              <a:t>IATA CEIV FRESH and </a:t>
            </a:r>
            <a:r>
              <a:rPr lang="tr-TR" sz="2400" noProof="1"/>
              <a:t>Certification</a:t>
            </a:r>
          </a:p>
        </p:txBody>
      </p:sp>
      <p:pic>
        <p:nvPicPr>
          <p:cNvPr id="3" name="Picture 2"/>
          <p:cNvPicPr>
            <a:picLocks noChangeAspect="1"/>
          </p:cNvPicPr>
          <p:nvPr/>
        </p:nvPicPr>
        <p:blipFill>
          <a:blip r:embed="rId3"/>
          <a:stretch>
            <a:fillRect/>
          </a:stretch>
        </p:blipFill>
        <p:spPr>
          <a:xfrm>
            <a:off x="7965058" y="3857864"/>
            <a:ext cx="2918577" cy="2068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3"/>
          <a:stretch>
            <a:fillRect/>
          </a:stretch>
        </p:blipFill>
        <p:spPr>
          <a:xfrm>
            <a:off x="8885208" y="3415042"/>
            <a:ext cx="2918577" cy="2068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ATA CEIV FResh logo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521" y="886392"/>
            <a:ext cx="2035534" cy="20253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7035" y="931720"/>
            <a:ext cx="8796721" cy="3960058"/>
          </a:xfrm>
          <a:prstGeom prst="rect">
            <a:avLst/>
          </a:prstGeom>
        </p:spPr>
        <p:txBody>
          <a:bodyPr vert="horz" lIns="0" tIns="45720" rIns="91440" bIns="45720" rtlCol="0" anchor="t" anchorCtr="0">
            <a:normAutofit/>
          </a:bodyPr>
          <a:lstStyle>
            <a:lvl1pPr marL="342900" indent="-342900">
              <a:lnSpc>
                <a:spcPct val="90000"/>
              </a:lnSpc>
              <a:spcBef>
                <a:spcPts val="1000"/>
              </a:spcBef>
              <a:spcAft>
                <a:spcPts val="600"/>
              </a:spcAft>
              <a:buClrTx/>
              <a:buFont typeface="Wingdings" panose="05000000000000000000" pitchFamily="2" charset="2"/>
              <a:buChar char="ü"/>
              <a:tabLst/>
              <a:defRPr sz="2000" b="0" i="0">
                <a:solidFill>
                  <a:schemeClr val="tx1">
                    <a:lumMod val="50000"/>
                  </a:schemeClr>
                </a:solidFill>
                <a:latin typeface="Calibri Regular" charset="0"/>
                <a:ea typeface="Calibri Regular" charset="0"/>
                <a:cs typeface="Calibri Regular" charset="0"/>
              </a:defRPr>
            </a:lvl1pPr>
            <a:lvl2pPr marL="600075" lvl="1" indent="-285750">
              <a:lnSpc>
                <a:spcPct val="90000"/>
              </a:lnSpc>
              <a:spcBef>
                <a:spcPts val="500"/>
              </a:spcBef>
              <a:spcAft>
                <a:spcPts val="400"/>
              </a:spcAft>
              <a:buClrTx/>
              <a:buFont typeface="Arial" panose="020B0604020202020204" pitchFamily="34" charset="0"/>
              <a:buChar char="•"/>
              <a:tabLst/>
              <a:defRPr sz="2000" b="0" i="0">
                <a:solidFill>
                  <a:schemeClr val="tx1">
                    <a:lumMod val="50000"/>
                  </a:schemeClr>
                </a:solidFill>
                <a:latin typeface="Calibri Regular" charset="0"/>
                <a:ea typeface="Calibri Regular" charset="0"/>
                <a:cs typeface="Calibri Regular" charset="0"/>
              </a:defRPr>
            </a:lvl2pPr>
            <a:lvl3pPr marL="850900" indent="-136525">
              <a:lnSpc>
                <a:spcPct val="90000"/>
              </a:lnSpc>
              <a:spcBef>
                <a:spcPts val="500"/>
              </a:spcBef>
              <a:buClr>
                <a:srgbClr val="E2231A"/>
              </a:buClr>
              <a:buFont typeface="Arial"/>
              <a:buChar char="•"/>
              <a:tabLst/>
              <a:defRPr sz="1400" b="0" i="0">
                <a:latin typeface="Calibri Regular" charset="0"/>
                <a:ea typeface="Calibri Regular" charset="0"/>
                <a:cs typeface="Calibri Regular" charset="0"/>
              </a:defRPr>
            </a:lvl3pPr>
            <a:lvl4pPr marL="16002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4pPr>
            <a:lvl5pPr marL="20574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dirty="0"/>
              <a:t>The demand for transportation of perishable on air increases considerably.</a:t>
            </a:r>
          </a:p>
          <a:p>
            <a:r>
              <a:rPr lang="tr-TR" dirty="0"/>
              <a:t>One of the most important point of perishable cargo transportation is time and temperature management to maintain cold chain. </a:t>
            </a:r>
          </a:p>
          <a:p>
            <a:r>
              <a:rPr lang="tr-TR" dirty="0"/>
              <a:t>IATA has launched a new certificate program against lack of standardized procedures and best practises. </a:t>
            </a:r>
          </a:p>
          <a:p>
            <a:r>
              <a:rPr lang="tr-TR" dirty="0"/>
              <a:t>IATA CEIV Fresh program provides organizations with the oppourtunity to become a center of excellence for perishable cargo logistics.</a:t>
            </a:r>
          </a:p>
          <a:p>
            <a:r>
              <a:rPr lang="tr-TR" dirty="0"/>
              <a:t>Turkish Cargo is in the process of IATA CEIV Fresh. </a:t>
            </a:r>
            <a:endParaRPr lang="en-US" dirty="0"/>
          </a:p>
        </p:txBody>
      </p:sp>
      <p:pic>
        <p:nvPicPr>
          <p:cNvPr id="5" name="Picture 2" descr="https://mir-s3-cdn-cf.behance.net/project_modules/max_1200/aae58128949149.55db0f436b77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8748" b="11410"/>
          <a:stretch/>
        </p:blipFill>
        <p:spPr bwMode="auto">
          <a:xfrm>
            <a:off x="890644" y="4194172"/>
            <a:ext cx="3780747" cy="1915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456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19" y="105872"/>
            <a:ext cx="9998255" cy="393593"/>
          </a:xfrm>
        </p:spPr>
        <p:txBody>
          <a:bodyPr vert="horz" lIns="0" tIns="0" rIns="0" bIns="0" rtlCol="0" anchor="b" anchorCtr="0">
            <a:normAutofit/>
          </a:bodyPr>
          <a:lstStyle/>
          <a:p>
            <a:r>
              <a:rPr lang="tr-TR" sz="2400" noProof="1"/>
              <a:t>Our TK Fresh Transportation Procedures Manual </a:t>
            </a:r>
          </a:p>
        </p:txBody>
      </p:sp>
      <p:sp>
        <p:nvSpPr>
          <p:cNvPr id="6" name="Content Placeholder 2"/>
          <p:cNvSpPr txBox="1">
            <a:spLocks/>
          </p:cNvSpPr>
          <p:nvPr/>
        </p:nvSpPr>
        <p:spPr>
          <a:xfrm>
            <a:off x="163902" y="1771656"/>
            <a:ext cx="5535240" cy="2210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endParaRPr lang="tr-TR" sz="2000" dirty="0" smtClean="0">
              <a:solidFill>
                <a:schemeClr val="tx1"/>
              </a:solidFill>
            </a:endParaRPr>
          </a:p>
        </p:txBody>
      </p:sp>
      <p:cxnSp>
        <p:nvCxnSpPr>
          <p:cNvPr id="9" name="Straight Connector 8"/>
          <p:cNvCxnSpPr/>
          <p:nvPr/>
        </p:nvCxnSpPr>
        <p:spPr>
          <a:xfrm>
            <a:off x="5789965" y="5636029"/>
            <a:ext cx="0" cy="45959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063347" y="1182523"/>
            <a:ext cx="3555565" cy="5031635"/>
          </a:xfrm>
          <a:prstGeom prst="rect">
            <a:avLst/>
          </a:prstGeom>
          <a:ln>
            <a:solidFill>
              <a:schemeClr val="tx1">
                <a:lumMod val="85000"/>
                <a:lumOff val="15000"/>
              </a:schemeClr>
            </a:solidFill>
          </a:ln>
        </p:spPr>
      </p:pic>
      <p:pic>
        <p:nvPicPr>
          <p:cNvPr id="8" name="Picture 7"/>
          <p:cNvPicPr>
            <a:picLocks noChangeAspect="1"/>
          </p:cNvPicPr>
          <p:nvPr/>
        </p:nvPicPr>
        <p:blipFill>
          <a:blip r:embed="rId4"/>
          <a:stretch>
            <a:fillRect/>
          </a:stretch>
        </p:blipFill>
        <p:spPr>
          <a:xfrm>
            <a:off x="8618912" y="1182522"/>
            <a:ext cx="3555565" cy="5031635"/>
          </a:xfrm>
          <a:prstGeom prst="rect">
            <a:avLst/>
          </a:prstGeom>
          <a:ln>
            <a:solidFill>
              <a:schemeClr val="bg2">
                <a:lumMod val="25000"/>
              </a:schemeClr>
            </a:solidFill>
          </a:ln>
        </p:spPr>
      </p:pic>
      <p:pic>
        <p:nvPicPr>
          <p:cNvPr id="7" name="Picture 6"/>
          <p:cNvPicPr>
            <a:picLocks noChangeAspect="1"/>
          </p:cNvPicPr>
          <p:nvPr/>
        </p:nvPicPr>
        <p:blipFill rotWithShape="1">
          <a:blip r:embed="rId5"/>
          <a:srcRect t="92578"/>
          <a:stretch/>
        </p:blipFill>
        <p:spPr>
          <a:xfrm>
            <a:off x="5063347" y="5741636"/>
            <a:ext cx="7128653" cy="472521"/>
          </a:xfrm>
          <a:prstGeom prst="rect">
            <a:avLst/>
          </a:prstGeom>
        </p:spPr>
      </p:pic>
      <p:sp>
        <p:nvSpPr>
          <p:cNvPr id="10" name="Content Placeholder 2"/>
          <p:cNvSpPr txBox="1">
            <a:spLocks/>
          </p:cNvSpPr>
          <p:nvPr/>
        </p:nvSpPr>
        <p:spPr>
          <a:xfrm>
            <a:off x="163902" y="1771656"/>
            <a:ext cx="4729522" cy="3438519"/>
          </a:xfrm>
          <a:prstGeom prst="rect">
            <a:avLst/>
          </a:prstGeom>
        </p:spPr>
        <p:txBody>
          <a:bodyPr vert="horz" lIns="0" tIns="45720" rIns="91440" bIns="45720" rtlCol="0" anchor="t" anchorCtr="0">
            <a:normAutofit/>
          </a:bodyPr>
          <a:lstStyle>
            <a:lvl1pPr marL="342900" indent="-342900">
              <a:lnSpc>
                <a:spcPct val="90000"/>
              </a:lnSpc>
              <a:spcBef>
                <a:spcPts val="1000"/>
              </a:spcBef>
              <a:spcAft>
                <a:spcPts val="600"/>
              </a:spcAft>
              <a:buClrTx/>
              <a:buFont typeface="Wingdings" panose="05000000000000000000" pitchFamily="2" charset="2"/>
              <a:buChar char="ü"/>
              <a:tabLst/>
              <a:defRPr sz="2000" b="0" i="0">
                <a:solidFill>
                  <a:schemeClr val="tx1">
                    <a:lumMod val="50000"/>
                  </a:schemeClr>
                </a:solidFill>
                <a:latin typeface="Calibri Regular" charset="0"/>
                <a:ea typeface="Calibri Regular" charset="0"/>
                <a:cs typeface="Calibri Regular" charset="0"/>
              </a:defRPr>
            </a:lvl1pPr>
            <a:lvl2pPr marL="600075" lvl="1" indent="-285750">
              <a:lnSpc>
                <a:spcPct val="90000"/>
              </a:lnSpc>
              <a:spcBef>
                <a:spcPts val="500"/>
              </a:spcBef>
              <a:spcAft>
                <a:spcPts val="400"/>
              </a:spcAft>
              <a:buClrTx/>
              <a:buFont typeface="Arial" panose="020B0604020202020204" pitchFamily="34" charset="0"/>
              <a:buChar char="•"/>
              <a:tabLst/>
              <a:defRPr sz="2000" b="0" i="0">
                <a:solidFill>
                  <a:schemeClr val="tx1">
                    <a:lumMod val="50000"/>
                  </a:schemeClr>
                </a:solidFill>
                <a:latin typeface="Calibri Regular" charset="0"/>
                <a:ea typeface="Calibri Regular" charset="0"/>
                <a:cs typeface="Calibri Regular" charset="0"/>
              </a:defRPr>
            </a:lvl2pPr>
            <a:lvl3pPr marL="850900" indent="-136525">
              <a:lnSpc>
                <a:spcPct val="90000"/>
              </a:lnSpc>
              <a:spcBef>
                <a:spcPts val="500"/>
              </a:spcBef>
              <a:buClr>
                <a:srgbClr val="E2231A"/>
              </a:buClr>
              <a:buFont typeface="Arial"/>
              <a:buChar char="•"/>
              <a:tabLst/>
              <a:defRPr sz="1400" b="0" i="0">
                <a:latin typeface="Calibri Regular" charset="0"/>
                <a:ea typeface="Calibri Regular" charset="0"/>
                <a:cs typeface="Calibri Regular" charset="0"/>
              </a:defRPr>
            </a:lvl3pPr>
            <a:lvl4pPr marL="16002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4pPr>
            <a:lvl5pPr marL="20574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a:t>Revision on Cargo Operations Manual</a:t>
            </a:r>
          </a:p>
          <a:p>
            <a:r>
              <a:rPr lang="tr-TR" noProof="1"/>
              <a:t>Updating training documents in accordance with GDP and PCR standards</a:t>
            </a:r>
          </a:p>
          <a:p>
            <a:endParaRPr lang="tr-TR" noProof="1"/>
          </a:p>
        </p:txBody>
      </p:sp>
    </p:spTree>
    <p:extLst>
      <p:ext uri="{BB962C8B-B14F-4D97-AF65-F5344CB8AC3E}">
        <p14:creationId xmlns:p14="http://schemas.microsoft.com/office/powerpoint/2010/main" val="2701471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47" y="128544"/>
            <a:ext cx="9998255" cy="393593"/>
          </a:xfrm>
        </p:spPr>
        <p:txBody>
          <a:bodyPr>
            <a:normAutofit/>
          </a:bodyPr>
          <a:lstStyle/>
          <a:p>
            <a:r>
              <a:rPr lang="tr-TR" sz="2400" noProof="1" smtClean="0"/>
              <a:t>Definition of Perishable Cargo</a:t>
            </a:r>
            <a:endParaRPr lang="tr-TR" sz="2400" noProof="1"/>
          </a:p>
        </p:txBody>
      </p:sp>
      <p:sp>
        <p:nvSpPr>
          <p:cNvPr id="3" name="Content Placeholder 2"/>
          <p:cNvSpPr>
            <a:spLocks noGrp="1"/>
          </p:cNvSpPr>
          <p:nvPr>
            <p:ph idx="1"/>
          </p:nvPr>
        </p:nvSpPr>
        <p:spPr>
          <a:xfrm>
            <a:off x="4377666" y="1510912"/>
            <a:ext cx="4777997" cy="3970853"/>
          </a:xfrm>
        </p:spPr>
        <p:txBody>
          <a:bodyPr>
            <a:normAutofit/>
          </a:bodyPr>
          <a:lstStyle/>
          <a:p>
            <a:pPr>
              <a:lnSpc>
                <a:spcPct val="100000"/>
              </a:lnSpc>
            </a:pPr>
            <a:r>
              <a:rPr lang="tr-TR" noProof="1" smtClean="0">
                <a:solidFill>
                  <a:schemeClr val="tx1">
                    <a:lumMod val="50000"/>
                  </a:schemeClr>
                </a:solidFill>
              </a:rPr>
              <a:t>Commodities are perishables which are sensitive to the extreme temperatures, might be spoiled without proper care and handling procedures</a:t>
            </a:r>
            <a:r>
              <a:rPr lang="tr-TR" noProof="1" smtClean="0">
                <a:solidFill>
                  <a:schemeClr val="tx1">
                    <a:lumMod val="50000"/>
                  </a:schemeClr>
                </a:solidFill>
              </a:rPr>
              <a:t>.</a:t>
            </a:r>
            <a:endParaRPr lang="tr-TR" noProof="1" smtClean="0">
              <a:solidFill>
                <a:schemeClr val="bg2">
                  <a:lumMod val="10000"/>
                </a:schemeClr>
              </a:solidFill>
            </a:endParaRPr>
          </a:p>
          <a:p>
            <a:pPr>
              <a:lnSpc>
                <a:spcPct val="100000"/>
              </a:lnSpc>
            </a:pPr>
            <a:r>
              <a:rPr lang="tr-TR" noProof="1" smtClean="0">
                <a:solidFill>
                  <a:schemeClr val="bg2">
                    <a:lumMod val="10000"/>
                  </a:schemeClr>
                </a:solidFill>
              </a:rPr>
              <a:t>Perishable goods are subject to decay, deterioration or decomposition over a period of time or if expose to adverse temperature, humidity and other environmental conditions.</a:t>
            </a:r>
          </a:p>
          <a:p>
            <a:pPr marL="0" indent="0">
              <a:buNone/>
            </a:pPr>
            <a:endParaRPr lang="en-US" dirty="0">
              <a:solidFill>
                <a:schemeClr val="bg2">
                  <a:lumMod val="10000"/>
                </a:schemeClr>
              </a:solidFill>
            </a:endParaRPr>
          </a:p>
        </p:txBody>
      </p:sp>
      <p:pic>
        <p:nvPicPr>
          <p:cNvPr id="1026" name="Picture 2" descr="IATA perishable cargo regulations 2019 cover of book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9492">
            <a:off x="9177254" y="3142693"/>
            <a:ext cx="2734748" cy="31130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ED2516D-45CC-E14F-9339-F32B80C905EF}"/>
              </a:ext>
            </a:extLst>
          </p:cNvPr>
          <p:cNvPicPr>
            <a:picLocks noChangeAspect="1"/>
          </p:cNvPicPr>
          <p:nvPr/>
        </p:nvPicPr>
        <p:blipFill>
          <a:blip r:embed="rId4"/>
          <a:stretch>
            <a:fillRect/>
          </a:stretch>
        </p:blipFill>
        <p:spPr>
          <a:xfrm>
            <a:off x="391167" y="1774681"/>
            <a:ext cx="3775128" cy="2357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4042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5" y="119214"/>
            <a:ext cx="9998255" cy="393593"/>
          </a:xfrm>
        </p:spPr>
        <p:txBody>
          <a:bodyPr vert="horz" lIns="0" tIns="0" rIns="0" bIns="0" rtlCol="0" anchor="b" anchorCtr="0">
            <a:normAutofit/>
          </a:bodyPr>
          <a:lstStyle/>
          <a:p>
            <a:r>
              <a:rPr lang="tr-TR" sz="2400" dirty="0"/>
              <a:t>Capability Matrix</a:t>
            </a:r>
            <a:endParaRPr lang="en-US" sz="2400" dirty="0"/>
          </a:p>
        </p:txBody>
      </p:sp>
      <p:sp>
        <p:nvSpPr>
          <p:cNvPr id="6" name="Content Placeholder 2"/>
          <p:cNvSpPr txBox="1">
            <a:spLocks/>
          </p:cNvSpPr>
          <p:nvPr/>
        </p:nvSpPr>
        <p:spPr>
          <a:xfrm>
            <a:off x="488629" y="2168812"/>
            <a:ext cx="4997771" cy="2698495"/>
          </a:xfrm>
          <a:prstGeom prst="rect">
            <a:avLst/>
          </a:prstGeom>
        </p:spPr>
        <p:txBody>
          <a:bodyPr vert="horz" lIns="0" tIns="45720" rIns="91440" bIns="45720" rtlCol="0" anchor="t" anchorCtr="0">
            <a:normAutofit/>
          </a:bodyPr>
          <a:lstStyle>
            <a:lvl1pPr marL="342900" indent="-342900">
              <a:lnSpc>
                <a:spcPct val="90000"/>
              </a:lnSpc>
              <a:spcBef>
                <a:spcPts val="1000"/>
              </a:spcBef>
              <a:spcAft>
                <a:spcPts val="600"/>
              </a:spcAft>
              <a:buClrTx/>
              <a:buFont typeface="Wingdings" panose="05000000000000000000" pitchFamily="2" charset="2"/>
              <a:buChar char="ü"/>
              <a:tabLst/>
              <a:defRPr sz="2000" b="0" i="0">
                <a:solidFill>
                  <a:schemeClr val="tx1">
                    <a:lumMod val="50000"/>
                  </a:schemeClr>
                </a:solidFill>
                <a:latin typeface="Calibri Regular" charset="0"/>
                <a:ea typeface="Calibri Regular" charset="0"/>
                <a:cs typeface="Calibri Regular" charset="0"/>
              </a:defRPr>
            </a:lvl1pPr>
            <a:lvl2pPr marL="600075" lvl="1" indent="-285750">
              <a:lnSpc>
                <a:spcPct val="90000"/>
              </a:lnSpc>
              <a:spcBef>
                <a:spcPts val="500"/>
              </a:spcBef>
              <a:spcAft>
                <a:spcPts val="400"/>
              </a:spcAft>
              <a:buClrTx/>
              <a:buFont typeface="Arial" panose="020B0604020202020204" pitchFamily="34" charset="0"/>
              <a:buChar char="•"/>
              <a:tabLst/>
              <a:defRPr sz="2000" b="0" i="0">
                <a:solidFill>
                  <a:schemeClr val="tx1">
                    <a:lumMod val="50000"/>
                  </a:schemeClr>
                </a:solidFill>
                <a:latin typeface="Calibri Regular" charset="0"/>
                <a:ea typeface="Calibri Regular" charset="0"/>
                <a:cs typeface="Calibri Regular" charset="0"/>
              </a:defRPr>
            </a:lvl2pPr>
            <a:lvl3pPr marL="850900" indent="-136525">
              <a:lnSpc>
                <a:spcPct val="90000"/>
              </a:lnSpc>
              <a:spcBef>
                <a:spcPts val="500"/>
              </a:spcBef>
              <a:buClr>
                <a:srgbClr val="E2231A"/>
              </a:buClr>
              <a:buFont typeface="Arial"/>
              <a:buChar char="•"/>
              <a:tabLst/>
              <a:defRPr sz="1400" b="0" i="0">
                <a:latin typeface="Calibri Regular" charset="0"/>
                <a:ea typeface="Calibri Regular" charset="0"/>
                <a:cs typeface="Calibri Regular" charset="0"/>
              </a:defRPr>
            </a:lvl3pPr>
            <a:lvl4pPr marL="16002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4pPr>
            <a:lvl5pPr marL="2057400" indent="-228600">
              <a:lnSpc>
                <a:spcPct val="90000"/>
              </a:lnSpc>
              <a:spcBef>
                <a:spcPts val="500"/>
              </a:spcBef>
              <a:buClr>
                <a:srgbClr val="E2231A"/>
              </a:buClr>
              <a:buFont typeface="Arial"/>
              <a:buChar char="•"/>
              <a:defRPr sz="1100" b="0" i="0">
                <a:latin typeface="Calibri Regular" charset="0"/>
                <a:ea typeface="Calibri Regular" charset="0"/>
                <a:cs typeface="Calibri Regular"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tr-TR" noProof="1"/>
              <a:t>Measuring station capabilities for risk assessment</a:t>
            </a:r>
          </a:p>
          <a:p>
            <a:r>
              <a:rPr lang="tr-TR" noProof="1"/>
              <a:t>Evaluating the qualifications of trucking companies and measuring transportation distances</a:t>
            </a:r>
          </a:p>
          <a:p>
            <a:endParaRPr lang="tr-TR" dirty="0"/>
          </a:p>
        </p:txBody>
      </p:sp>
      <p:pic>
        <p:nvPicPr>
          <p:cNvPr id="8" name="Picture 7"/>
          <p:cNvPicPr>
            <a:picLocks noChangeAspect="1"/>
          </p:cNvPicPr>
          <p:nvPr/>
        </p:nvPicPr>
        <p:blipFill>
          <a:blip r:embed="rId3"/>
          <a:stretch>
            <a:fillRect/>
          </a:stretch>
        </p:blipFill>
        <p:spPr>
          <a:xfrm>
            <a:off x="6181774" y="1031508"/>
            <a:ext cx="5268036" cy="4631096"/>
          </a:xfrm>
          <a:prstGeom prst="roundRect">
            <a:avLst>
              <a:gd name="adj" fmla="val 916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87860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colorTemperature colorTemp="9042"/>
                    </a14:imgEffect>
                  </a14:imgLayer>
                </a14:imgProps>
              </a:ext>
              <a:ext uri="{28A0092B-C50C-407E-A947-70E740481C1C}">
                <a14:useLocalDpi xmlns:a14="http://schemas.microsoft.com/office/drawing/2010/main"/>
              </a:ext>
            </a:extLst>
          </a:blip>
          <a:srcRect l="24" r="24"/>
          <a:stretch/>
        </p:blipFill>
        <p:spPr>
          <a:xfrm>
            <a:off x="0" y="2"/>
            <a:ext cx="12192000" cy="6480311"/>
          </a:xfrm>
        </p:spPr>
      </p:pic>
      <p:sp>
        <p:nvSpPr>
          <p:cNvPr id="21" name="Title 20"/>
          <p:cNvSpPr>
            <a:spLocks noGrp="1"/>
          </p:cNvSpPr>
          <p:nvPr>
            <p:ph type="title"/>
          </p:nvPr>
        </p:nvSpPr>
        <p:spPr>
          <a:xfrm>
            <a:off x="4105756" y="4082544"/>
            <a:ext cx="6525075" cy="729301"/>
          </a:xfrm>
        </p:spPr>
        <p:txBody>
          <a:bodyPr/>
          <a:lstStyle/>
          <a:p>
            <a:r>
              <a:rPr lang="tr-TR" sz="4400" noProof="1" smtClean="0"/>
              <a:t>Future &amp; How to Improve </a:t>
            </a:r>
            <a:endParaRPr lang="tr-TR" sz="4400" noProof="1"/>
          </a:p>
        </p:txBody>
      </p:sp>
      <p:sp>
        <p:nvSpPr>
          <p:cNvPr id="3" name="Text Placeholder 2"/>
          <p:cNvSpPr>
            <a:spLocks noGrp="1"/>
          </p:cNvSpPr>
          <p:nvPr>
            <p:ph type="body" idx="1"/>
          </p:nvPr>
        </p:nvSpPr>
        <p:spPr>
          <a:xfrm>
            <a:off x="4141756" y="4811843"/>
            <a:ext cx="6489074" cy="898843"/>
          </a:xfrm>
        </p:spPr>
        <p:txBody>
          <a:bodyPr>
            <a:noAutofit/>
          </a:bodyPr>
          <a:lstStyle/>
          <a:p>
            <a:pPr>
              <a:lnSpc>
                <a:spcPct val="120000"/>
              </a:lnSpc>
              <a:spcAft>
                <a:spcPts val="0"/>
              </a:spcAft>
            </a:pPr>
            <a:r>
              <a:rPr lang="en-US" sz="1100" dirty="0"/>
              <a:t>Our Goals and </a:t>
            </a:r>
            <a:r>
              <a:rPr lang="en-US" sz="1100" dirty="0" smtClean="0"/>
              <a:t>Objective</a:t>
            </a:r>
            <a:endParaRPr lang="tr-TR" sz="1100" dirty="0" smtClean="0"/>
          </a:p>
          <a:p>
            <a:pPr>
              <a:lnSpc>
                <a:spcPct val="120000"/>
              </a:lnSpc>
              <a:spcAft>
                <a:spcPts val="0"/>
              </a:spcAft>
            </a:pPr>
            <a:r>
              <a:rPr lang="tr-TR" sz="1100" dirty="0" smtClean="0"/>
              <a:t>Istanbul New Airport</a:t>
            </a:r>
          </a:p>
          <a:p>
            <a:pPr>
              <a:lnSpc>
                <a:spcPct val="120000"/>
              </a:lnSpc>
              <a:spcAft>
                <a:spcPts val="0"/>
              </a:spcAft>
            </a:pPr>
            <a:r>
              <a:rPr lang="tr-TR" sz="1100" dirty="0" smtClean="0"/>
              <a:t>Awards</a:t>
            </a:r>
            <a:endParaRPr lang="tr-TR" sz="1100" dirty="0"/>
          </a:p>
        </p:txBody>
      </p:sp>
      <p:sp>
        <p:nvSpPr>
          <p:cNvPr id="7" name="Text Placeholder 6"/>
          <p:cNvSpPr>
            <a:spLocks noGrp="1"/>
          </p:cNvSpPr>
          <p:nvPr>
            <p:ph type="body" sz="quarter" idx="52"/>
          </p:nvPr>
        </p:nvSpPr>
        <p:spPr>
          <a:xfrm>
            <a:off x="4087754" y="1523998"/>
            <a:ext cx="45719" cy="4186688"/>
          </a:xfrm>
        </p:spPr>
        <p:txBody>
          <a:bodyPr/>
          <a:lstStyle/>
          <a:p>
            <a:endParaRPr lang="tr-TR" dirty="0"/>
          </a:p>
        </p:txBody>
      </p:sp>
      <p:sp>
        <p:nvSpPr>
          <p:cNvPr id="2" name="Text Placeholder 1"/>
          <p:cNvSpPr>
            <a:spLocks noGrp="1"/>
          </p:cNvSpPr>
          <p:nvPr>
            <p:ph type="body" sz="quarter" idx="53"/>
          </p:nvPr>
        </p:nvSpPr>
        <p:spPr/>
        <p:txBody>
          <a:bodyPr/>
          <a:lstStyle/>
          <a:p>
            <a:r>
              <a:rPr lang="tr-TR" dirty="0" smtClean="0"/>
              <a:t>06</a:t>
            </a:r>
            <a:endParaRPr lang="en-US" dirty="0"/>
          </a:p>
        </p:txBody>
      </p:sp>
      <p:pic>
        <p:nvPicPr>
          <p:cNvPr id="5122" name="Picture 2" descr="https://www.turkishcargo.com.tr/documents/_thumbs/boz5-d08bcc52-1c29-476a-b23c-393d905eb58a_1170_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3472" y="1515378"/>
            <a:ext cx="6497357" cy="256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5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3" y="119214"/>
            <a:ext cx="9998255" cy="393593"/>
          </a:xfrm>
        </p:spPr>
        <p:txBody>
          <a:bodyPr vert="horz" lIns="0" tIns="0" rIns="0" bIns="0" rtlCol="0" anchor="b" anchorCtr="0">
            <a:normAutofit/>
          </a:bodyPr>
          <a:lstStyle/>
          <a:p>
            <a:r>
              <a:rPr lang="en-US" sz="2400" dirty="0"/>
              <a:t>Our Goals and Objective</a:t>
            </a:r>
          </a:p>
        </p:txBody>
      </p:sp>
      <p:sp>
        <p:nvSpPr>
          <p:cNvPr id="3" name="Content Placeholder 2"/>
          <p:cNvSpPr>
            <a:spLocks noGrp="1"/>
          </p:cNvSpPr>
          <p:nvPr>
            <p:ph idx="1"/>
          </p:nvPr>
        </p:nvSpPr>
        <p:spPr>
          <a:xfrm>
            <a:off x="559790" y="1081003"/>
            <a:ext cx="9677401" cy="5303520"/>
          </a:xfrm>
        </p:spPr>
        <p:txBody>
          <a:bodyPr>
            <a:normAutofit/>
          </a:bodyPr>
          <a:lstStyle/>
          <a:p>
            <a:pPr marL="342900" indent="-342900">
              <a:buClrTx/>
              <a:buFont typeface="Wingdings" panose="05000000000000000000" pitchFamily="2" charset="2"/>
              <a:buChar char="ü"/>
            </a:pPr>
            <a:r>
              <a:rPr lang="tr-TR" noProof="1" smtClean="0">
                <a:solidFill>
                  <a:schemeClr val="tx1">
                    <a:lumMod val="50000"/>
                  </a:schemeClr>
                </a:solidFill>
              </a:rPr>
              <a:t>Highest service level and standards in certified dedicated facility for Perishable product at Istanbul </a:t>
            </a:r>
            <a:r>
              <a:rPr lang="tr-TR" noProof="1" smtClean="0">
                <a:solidFill>
                  <a:schemeClr val="tx1">
                    <a:lumMod val="50000"/>
                  </a:schemeClr>
                </a:solidFill>
              </a:rPr>
              <a:t>Airport</a:t>
            </a:r>
            <a:endParaRPr lang="tr-TR" noProof="1" smtClean="0">
              <a:solidFill>
                <a:schemeClr val="tx1">
                  <a:lumMod val="50000"/>
                </a:schemeClr>
              </a:solidFill>
            </a:endParaRPr>
          </a:p>
          <a:p>
            <a:pPr marL="600075" lvl="1" indent="-285750">
              <a:buClrTx/>
              <a:buFont typeface="Arial" panose="020B0604020202020204" pitchFamily="34" charset="0"/>
              <a:buChar char="•"/>
            </a:pPr>
            <a:r>
              <a:rPr lang="tr-TR" sz="2000" noProof="1" smtClean="0">
                <a:solidFill>
                  <a:schemeClr val="tx1">
                    <a:lumMod val="50000"/>
                  </a:schemeClr>
                </a:solidFill>
              </a:rPr>
              <a:t>Constant Climate acceptance area without breaking the cold chain</a:t>
            </a:r>
          </a:p>
          <a:p>
            <a:pPr marL="600075" lvl="1" indent="-285750">
              <a:buClrTx/>
              <a:buFont typeface="Arial" panose="020B0604020202020204" pitchFamily="34" charset="0"/>
              <a:buChar char="•"/>
            </a:pPr>
            <a:r>
              <a:rPr lang="tr-TR" sz="2000" b="1" noProof="1" smtClean="0">
                <a:solidFill>
                  <a:schemeClr val="tx1">
                    <a:lumMod val="50000"/>
                  </a:schemeClr>
                </a:solidFill>
              </a:rPr>
              <a:t>6.600</a:t>
            </a:r>
            <a:r>
              <a:rPr lang="tr-TR" sz="2000" noProof="1" smtClean="0">
                <a:solidFill>
                  <a:schemeClr val="tx1">
                    <a:lumMod val="50000"/>
                  </a:schemeClr>
                </a:solidFill>
              </a:rPr>
              <a:t> </a:t>
            </a:r>
            <a:r>
              <a:rPr lang="tr-TR" sz="2000" b="1" noProof="1">
                <a:solidFill>
                  <a:schemeClr val="tx1">
                    <a:lumMod val="50000"/>
                  </a:schemeClr>
                </a:solidFill>
              </a:rPr>
              <a:t>m²</a:t>
            </a:r>
            <a:r>
              <a:rPr lang="tr-TR" sz="2000" noProof="1" smtClean="0">
                <a:solidFill>
                  <a:schemeClr val="tx1">
                    <a:lumMod val="50000"/>
                  </a:schemeClr>
                </a:solidFill>
              </a:rPr>
              <a:t> operation </a:t>
            </a:r>
            <a:r>
              <a:rPr lang="tr-TR" sz="2000" noProof="1">
                <a:solidFill>
                  <a:schemeClr val="tx1">
                    <a:lumMod val="50000"/>
                  </a:schemeClr>
                </a:solidFill>
              </a:rPr>
              <a:t>area </a:t>
            </a:r>
            <a:r>
              <a:rPr lang="tr-TR" sz="2000" noProof="1" smtClean="0">
                <a:solidFill>
                  <a:schemeClr val="tx1">
                    <a:lumMod val="50000"/>
                  </a:schemeClr>
                </a:solidFill>
              </a:rPr>
              <a:t>isolated from other cargoes where +5 and +20 degrees temperature is provided to perform the operation without breaking the cold chain</a:t>
            </a:r>
          </a:p>
          <a:p>
            <a:pPr marL="600075" lvl="1" indent="-285750">
              <a:buClrTx/>
              <a:buFont typeface="Arial" panose="020B0604020202020204" pitchFamily="34" charset="0"/>
              <a:buChar char="•"/>
            </a:pPr>
            <a:r>
              <a:rPr lang="tr-TR" sz="2000" noProof="1" smtClean="0">
                <a:solidFill>
                  <a:schemeClr val="tx1">
                    <a:lumMod val="50000"/>
                  </a:schemeClr>
                </a:solidFill>
              </a:rPr>
              <a:t>Cool Cells for ULD Storage</a:t>
            </a:r>
          </a:p>
          <a:p>
            <a:pPr marL="342900" indent="-342900">
              <a:buClrTx/>
              <a:buFont typeface="Wingdings" panose="05000000000000000000" pitchFamily="2" charset="2"/>
              <a:buChar char="ü"/>
            </a:pPr>
            <a:r>
              <a:rPr lang="tr-TR" noProof="1" smtClean="0">
                <a:solidFill>
                  <a:schemeClr val="tx1">
                    <a:lumMod val="50000"/>
                  </a:schemeClr>
                </a:solidFill>
              </a:rPr>
              <a:t>Increasing capacity in current perishable market and existing in new potential markets</a:t>
            </a:r>
          </a:p>
          <a:p>
            <a:pPr marL="342900" indent="-342900">
              <a:buClrTx/>
              <a:buFont typeface="Wingdings" panose="05000000000000000000" pitchFamily="2" charset="2"/>
              <a:buChar char="ü"/>
            </a:pPr>
            <a:r>
              <a:rPr lang="tr-TR" noProof="1" smtClean="0">
                <a:solidFill>
                  <a:schemeClr val="tx1">
                    <a:lumMod val="50000"/>
                  </a:schemeClr>
                </a:solidFill>
              </a:rPr>
              <a:t>Seeking for the pursuit of service excellence together with all stakeholders</a:t>
            </a:r>
          </a:p>
          <a:p>
            <a:pPr marL="342900" indent="-342900">
              <a:buClrTx/>
              <a:buFont typeface="Wingdings" panose="05000000000000000000" pitchFamily="2" charset="2"/>
              <a:buChar char="ü"/>
            </a:pPr>
            <a:r>
              <a:rPr lang="tr-TR" noProof="1" smtClean="0">
                <a:solidFill>
                  <a:schemeClr val="tx1">
                    <a:lumMod val="50000"/>
                  </a:schemeClr>
                </a:solidFill>
              </a:rPr>
              <a:t>Becoming </a:t>
            </a:r>
            <a:r>
              <a:rPr lang="tr-TR" b="1" noProof="1" smtClean="0">
                <a:solidFill>
                  <a:schemeClr val="tx1">
                    <a:lumMod val="50000"/>
                  </a:schemeClr>
                </a:solidFill>
              </a:rPr>
              <a:t>one of the World’s top 5 carriers </a:t>
            </a:r>
            <a:r>
              <a:rPr lang="tr-TR" noProof="1" smtClean="0">
                <a:solidFill>
                  <a:schemeClr val="tx1">
                    <a:lumMod val="50000"/>
                  </a:schemeClr>
                </a:solidFill>
              </a:rPr>
              <a:t>in air perishable transportation by continuously increasing customer satisfaction</a:t>
            </a:r>
          </a:p>
          <a:p>
            <a:pPr marL="342900" indent="-342900">
              <a:buClrTx/>
              <a:buFont typeface="Wingdings" panose="05000000000000000000" pitchFamily="2" charset="2"/>
              <a:buChar char="ü"/>
            </a:pPr>
            <a:endParaRPr lang="tr-TR" noProof="1">
              <a:solidFill>
                <a:schemeClr val="tx1">
                  <a:lumMod val="50000"/>
                </a:schemeClr>
              </a:solidFill>
            </a:endParaRPr>
          </a:p>
        </p:txBody>
      </p:sp>
    </p:spTree>
    <p:extLst>
      <p:ext uri="{BB962C8B-B14F-4D97-AF65-F5344CB8AC3E}">
        <p14:creationId xmlns:p14="http://schemas.microsoft.com/office/powerpoint/2010/main" val="2640105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59500" y="625288"/>
            <a:ext cx="6781070" cy="1617104"/>
          </a:xfrm>
          <a:prstGeom prst="roundRect">
            <a:avLst/>
          </a:prstGeom>
          <a:solidFill>
            <a:schemeClr val="accent1">
              <a:lumMod val="75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EFFFF"/>
              </a:solidFill>
              <a:effectLst/>
              <a:uLnTx/>
              <a:uFillTx/>
              <a:latin typeface="Calibri Bold" panose="020F0702030404030204" pitchFamily="34" charset="0"/>
              <a:ea typeface="+mn-ea"/>
              <a:cs typeface="Calibri Bold" panose="020F0702030404030204" pitchFamily="34" charset="0"/>
            </a:endParaRPr>
          </a:p>
        </p:txBody>
      </p:sp>
      <p:pic>
        <p:nvPicPr>
          <p:cNvPr id="11" name="Picture 10"/>
          <p:cNvPicPr>
            <a:picLocks noChangeAspect="1"/>
          </p:cNvPicPr>
          <p:nvPr/>
        </p:nvPicPr>
        <p:blipFill>
          <a:blip r:embed="rId3"/>
          <a:stretch>
            <a:fillRect/>
          </a:stretch>
        </p:blipFill>
        <p:spPr>
          <a:xfrm>
            <a:off x="0" y="4685359"/>
            <a:ext cx="8351260" cy="1763483"/>
          </a:xfrm>
          <a:prstGeom prst="rect">
            <a:avLst/>
          </a:prstGeom>
        </p:spPr>
      </p:pic>
      <p:sp>
        <p:nvSpPr>
          <p:cNvPr id="2" name="Title 1"/>
          <p:cNvSpPr>
            <a:spLocks noGrp="1"/>
          </p:cNvSpPr>
          <p:nvPr>
            <p:ph type="title"/>
          </p:nvPr>
        </p:nvSpPr>
        <p:spPr>
          <a:xfrm>
            <a:off x="75594" y="109623"/>
            <a:ext cx="9582768" cy="393593"/>
          </a:xfrm>
        </p:spPr>
        <p:txBody>
          <a:bodyPr vert="horz" lIns="0" tIns="0" rIns="0" bIns="0" rtlCol="0" anchor="b" anchorCtr="0">
            <a:normAutofit/>
          </a:bodyPr>
          <a:lstStyle/>
          <a:p>
            <a:r>
              <a:rPr lang="tr-TR" sz="2400" dirty="0" smtClean="0"/>
              <a:t>Istanbul New Aırport</a:t>
            </a:r>
            <a:endParaRPr lang="tr-TR" sz="2400" dirty="0"/>
          </a:p>
        </p:txBody>
      </p:sp>
      <p:sp>
        <p:nvSpPr>
          <p:cNvPr id="9" name="Rounded Rectangle 8"/>
          <p:cNvSpPr/>
          <p:nvPr/>
        </p:nvSpPr>
        <p:spPr>
          <a:xfrm>
            <a:off x="7945779" y="4748204"/>
            <a:ext cx="4544839" cy="1683727"/>
          </a:xfrm>
          <a:prstGeom prst="roundRect">
            <a:avLst/>
          </a:prstGeom>
          <a:solidFill>
            <a:schemeClr val="accent1">
              <a:lumMod val="75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smtClean="0">
                <a:ln>
                  <a:noFill/>
                </a:ln>
                <a:solidFill>
                  <a:srgbClr val="FEFFFF"/>
                </a:solidFill>
                <a:effectLst/>
                <a:uLnTx/>
                <a:uFillTx/>
                <a:latin typeface="Calibri Bold" panose="020F0702030404030204" pitchFamily="34" charset="0"/>
                <a:cs typeface="Calibri Bold" panose="020F0702030404030204" pitchFamily="34" charset="0"/>
              </a:rPr>
              <a:t>Storage Operation Areas</a:t>
            </a:r>
            <a:endParaRPr kumimoji="0" lang="tr-TR" sz="1200" b="1" i="0" u="none" strike="noStrike" kern="1200" cap="none" spc="0" normalizeH="0" baseline="0" noProof="0" dirty="0">
              <a:ln>
                <a:noFill/>
              </a:ln>
              <a:solidFill>
                <a:srgbClr val="FEFFFF"/>
              </a:solidFill>
              <a:effectLst/>
              <a:uLnTx/>
              <a:uFillTx/>
              <a:latin typeface="Calibri Bold" panose="020F0702030404030204" pitchFamily="34" charset="0"/>
              <a:cs typeface="Calibri Bold" panose="020F07020304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tr-TR" sz="1200" b="0" i="0" u="sng" strike="noStrike" kern="1200" cap="none" spc="0" normalizeH="0" baseline="0" noProof="0" dirty="0" smtClean="0">
              <a:ln>
                <a:noFill/>
              </a:ln>
              <a:solidFill>
                <a:srgbClr val="FEFFFF"/>
              </a:solidFill>
              <a:effectLst/>
              <a:uLnTx/>
              <a:uFillTx/>
              <a:latin typeface="Calibri Bold" panose="020F0702030404030204" pitchFamily="34" charset="0"/>
              <a:cs typeface="Calibri Bold" panose="020F0702030404030204" pitchFamily="34" charset="0"/>
            </a:endParaRPr>
          </a:p>
          <a:p>
            <a:pPr marL="285750" lvl="0" indent="-285750">
              <a:buFont typeface="Arial" panose="020B0604020202020204" pitchFamily="34" charset="0"/>
              <a:buChar char="•"/>
              <a:defRPr/>
            </a:pPr>
            <a:r>
              <a:rPr lang="tr-TR" sz="1200" dirty="0" smtClean="0">
                <a:latin typeface="Calibri Bold" panose="020F0702030404030204" pitchFamily="34" charset="0"/>
                <a:cs typeface="Calibri Bold" panose="020F0702030404030204" pitchFamily="34" charset="0"/>
              </a:rPr>
              <a:t>66</a:t>
            </a:r>
            <a:r>
              <a:rPr lang="en-US" sz="1200" dirty="0" smtClean="0">
                <a:latin typeface="Calibri Bold" panose="020F0702030404030204" pitchFamily="34" charset="0"/>
                <a:cs typeface="Calibri Bold" panose="020F0702030404030204" pitchFamily="34" charset="0"/>
              </a:rPr>
              <a:t>00 </a:t>
            </a:r>
            <a:r>
              <a:rPr lang="tr-TR" sz="1200" dirty="0">
                <a:latin typeface="Calibri Bold" panose="020F0702030404030204" pitchFamily="34" charset="0"/>
                <a:cs typeface="Calibri Bold" panose="020F0702030404030204" pitchFamily="34" charset="0"/>
              </a:rPr>
              <a:t>sqm</a:t>
            </a:r>
            <a:r>
              <a:rPr lang="en-US" sz="1200" dirty="0">
                <a:latin typeface="Calibri Bold" panose="020F0702030404030204" pitchFamily="34" charset="0"/>
                <a:cs typeface="Calibri Bold" panose="020F0702030404030204" pitchFamily="34" charset="0"/>
              </a:rPr>
              <a:t> perishable cargo operation and storage</a:t>
            </a:r>
          </a:p>
          <a:p>
            <a:pPr marL="285750" lvl="0" indent="-285750">
              <a:buFont typeface="Arial" panose="020B0604020202020204" pitchFamily="34" charset="0"/>
              <a:buChar char="•"/>
              <a:defRPr/>
            </a:pPr>
            <a:r>
              <a:rPr lang="en-US" sz="1200" dirty="0">
                <a:latin typeface="Calibri Bold" panose="020F0702030404030204" pitchFamily="34" charset="0"/>
                <a:cs typeface="Calibri Bold" panose="020F0702030404030204" pitchFamily="34" charset="0"/>
              </a:rPr>
              <a:t>60.000 </a:t>
            </a:r>
            <a:r>
              <a:rPr lang="en-US" sz="1200" dirty="0" err="1">
                <a:latin typeface="Calibri Bold" panose="020F0702030404030204" pitchFamily="34" charset="0"/>
                <a:cs typeface="Calibri Bold" panose="020F0702030404030204" pitchFamily="34" charset="0"/>
              </a:rPr>
              <a:t>sqm</a:t>
            </a:r>
            <a:r>
              <a:rPr lang="en-US" sz="1200" dirty="0">
                <a:latin typeface="Calibri Bold" panose="020F0702030404030204" pitchFamily="34" charset="0"/>
                <a:cs typeface="Calibri Bold" panose="020F0702030404030204" pitchFamily="34" charset="0"/>
              </a:rPr>
              <a:t> general cargo operation</a:t>
            </a:r>
          </a:p>
          <a:p>
            <a:pPr marL="285750" lvl="0" indent="-285750">
              <a:buFont typeface="Arial" panose="020B0604020202020204" pitchFamily="34" charset="0"/>
              <a:buChar char="•"/>
              <a:defRPr/>
            </a:pPr>
            <a:r>
              <a:rPr lang="en-US" sz="1200" dirty="0">
                <a:latin typeface="Calibri Bold" panose="020F0702030404030204" pitchFamily="34" charset="0"/>
                <a:cs typeface="Calibri Bold" panose="020F0702030404030204" pitchFamily="34" charset="0"/>
              </a:rPr>
              <a:t>5.000 </a:t>
            </a:r>
            <a:r>
              <a:rPr lang="tr-TR" sz="1200" dirty="0">
                <a:latin typeface="Calibri Bold" panose="020F0702030404030204" pitchFamily="34" charset="0"/>
                <a:cs typeface="Calibri Bold" panose="020F0702030404030204" pitchFamily="34" charset="0"/>
              </a:rPr>
              <a:t>sqm</a:t>
            </a:r>
            <a:r>
              <a:rPr lang="en-US" sz="1200" dirty="0">
                <a:latin typeface="Calibri Bold" panose="020F0702030404030204" pitchFamily="34" charset="0"/>
                <a:cs typeface="Calibri Bold" panose="020F0702030404030204" pitchFamily="34" charset="0"/>
              </a:rPr>
              <a:t> mail and e-commerce operation</a:t>
            </a:r>
          </a:p>
          <a:p>
            <a:pPr marL="285750" lvl="0" indent="-285750">
              <a:buFont typeface="Arial" panose="020B0604020202020204" pitchFamily="34" charset="0"/>
              <a:buChar char="•"/>
              <a:defRPr/>
            </a:pPr>
            <a:r>
              <a:rPr lang="en-US" sz="1200" dirty="0">
                <a:latin typeface="Calibri Bold" panose="020F0702030404030204" pitchFamily="34" charset="0"/>
                <a:cs typeface="Calibri Bold" panose="020F0702030404030204" pitchFamily="34" charset="0"/>
              </a:rPr>
              <a:t>2.500 </a:t>
            </a:r>
            <a:r>
              <a:rPr lang="tr-TR" sz="1200" dirty="0">
                <a:latin typeface="Calibri Bold" panose="020F0702030404030204" pitchFamily="34" charset="0"/>
                <a:cs typeface="Calibri Bold" panose="020F0702030404030204" pitchFamily="34" charset="0"/>
              </a:rPr>
              <a:t>sqm</a:t>
            </a:r>
            <a:r>
              <a:rPr lang="en-US" sz="1200" dirty="0">
                <a:latin typeface="Calibri Bold" panose="020F0702030404030204" pitchFamily="34" charset="0"/>
                <a:cs typeface="Calibri Bold" panose="020F0702030404030204" pitchFamily="34" charset="0"/>
              </a:rPr>
              <a:t> courier operation</a:t>
            </a:r>
          </a:p>
          <a:p>
            <a:pPr marL="285750" lvl="0" indent="-285750">
              <a:buFont typeface="Arial" panose="020B0604020202020204" pitchFamily="34" charset="0"/>
              <a:buChar char="•"/>
              <a:defRPr/>
            </a:pPr>
            <a:r>
              <a:rPr lang="tr-TR" sz="1200" dirty="0" smtClean="0">
                <a:latin typeface="Calibri Bold" panose="020F0702030404030204" pitchFamily="34" charset="0"/>
                <a:cs typeface="Calibri Bold" panose="020F0702030404030204" pitchFamily="34" charset="0"/>
              </a:rPr>
              <a:t>730</a:t>
            </a:r>
            <a:r>
              <a:rPr lang="en-US" sz="1200" dirty="0" smtClean="0">
                <a:latin typeface="Calibri Bold" panose="020F0702030404030204" pitchFamily="34" charset="0"/>
                <a:cs typeface="Calibri Bold" panose="020F0702030404030204" pitchFamily="34" charset="0"/>
              </a:rPr>
              <a:t> </a:t>
            </a:r>
            <a:r>
              <a:rPr lang="tr-TR" sz="1200" dirty="0">
                <a:latin typeface="Calibri Bold" panose="020F0702030404030204" pitchFamily="34" charset="0"/>
                <a:cs typeface="Calibri Bold" panose="020F0702030404030204" pitchFamily="34" charset="0"/>
              </a:rPr>
              <a:t>sqm</a:t>
            </a:r>
            <a:r>
              <a:rPr lang="en-US" sz="1200" dirty="0">
                <a:latin typeface="Calibri Bold" panose="020F0702030404030204" pitchFamily="34" charset="0"/>
                <a:cs typeface="Calibri Bold" panose="020F0702030404030204" pitchFamily="34" charset="0"/>
              </a:rPr>
              <a:t> Live Animal Center</a:t>
            </a:r>
          </a:p>
          <a:p>
            <a:pPr marL="285750" lvl="0" indent="-285750">
              <a:buFont typeface="Arial" panose="020B0604020202020204" pitchFamily="34" charset="0"/>
              <a:buChar char="•"/>
              <a:defRPr/>
            </a:pPr>
            <a:r>
              <a:rPr lang="en-US" sz="1200" dirty="0">
                <a:latin typeface="Calibri Bold" panose="020F0702030404030204" pitchFamily="34" charset="0"/>
                <a:cs typeface="Calibri Bold" panose="020F0702030404030204" pitchFamily="34" charset="0"/>
              </a:rPr>
              <a:t>900 </a:t>
            </a:r>
            <a:r>
              <a:rPr lang="tr-TR" sz="1200" dirty="0">
                <a:latin typeface="Calibri Bold" panose="020F0702030404030204" pitchFamily="34" charset="0"/>
                <a:cs typeface="Calibri Bold" panose="020F0702030404030204" pitchFamily="34" charset="0"/>
              </a:rPr>
              <a:t>sqm</a:t>
            </a:r>
            <a:r>
              <a:rPr lang="en-US" sz="1200" dirty="0">
                <a:latin typeface="Calibri Bold" panose="020F0702030404030204" pitchFamily="34" charset="0"/>
                <a:cs typeface="Calibri Bold" panose="020F0702030404030204" pitchFamily="34" charset="0"/>
              </a:rPr>
              <a:t> VAL Center</a:t>
            </a:r>
            <a:endParaRPr lang="tr-TR" sz="1200" dirty="0">
              <a:latin typeface="Calibri Bold" panose="020F0702030404030204" pitchFamily="34" charset="0"/>
              <a:cs typeface="Calibri Bold" panose="020F0702030404030204" pitchFamily="34" charset="0"/>
            </a:endParaRPr>
          </a:p>
        </p:txBody>
      </p:sp>
      <p:sp>
        <p:nvSpPr>
          <p:cNvPr id="12" name="Rounded Rectangle 11"/>
          <p:cNvSpPr/>
          <p:nvPr/>
        </p:nvSpPr>
        <p:spPr>
          <a:xfrm>
            <a:off x="5745192" y="625288"/>
            <a:ext cx="6706309" cy="1692183"/>
          </a:xfrm>
          <a:prstGeom prst="round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FEFFFF"/>
                </a:solidFill>
                <a:effectLst/>
                <a:uLnTx/>
                <a:uFillTx/>
                <a:latin typeface="Calibri Bold" panose="020F0702030404030204" pitchFamily="34" charset="0"/>
                <a:cs typeface="Calibri Bold" panose="020F0702030404030204" pitchFamily="34" charset="0"/>
              </a:rPr>
              <a:t> </a:t>
            </a:r>
          </a:p>
          <a:p>
            <a:r>
              <a:rPr lang="tr-TR" sz="1600" dirty="0" smtClean="0">
                <a:latin typeface="Calibri Bold" panose="020F0702030404030204" pitchFamily="34" charset="0"/>
                <a:cs typeface="Calibri Bold" panose="020F0702030404030204" pitchFamily="34" charset="0"/>
              </a:rPr>
              <a:t>   Automatic </a:t>
            </a:r>
            <a:r>
              <a:rPr lang="tr-TR" sz="1600" dirty="0">
                <a:latin typeface="Calibri Bold" panose="020F0702030404030204" pitchFamily="34" charset="0"/>
                <a:cs typeface="Calibri Bold" panose="020F0702030404030204" pitchFamily="34" charset="0"/>
              </a:rPr>
              <a:t>Storage Systems</a:t>
            </a:r>
            <a:endParaRPr lang="en-US" sz="1600" dirty="0">
              <a:latin typeface="Calibri Bold" panose="020F0702030404030204" pitchFamily="34" charset="0"/>
              <a:cs typeface="Calibri Bold" panose="020F0702030404030204" pitchFamily="34" charset="0"/>
            </a:endParaRPr>
          </a:p>
          <a:p>
            <a:r>
              <a:rPr lang="tr-TR" sz="1200" dirty="0">
                <a:latin typeface="Calibri Bold" panose="020F0702030404030204" pitchFamily="34" charset="0"/>
                <a:cs typeface="Calibri Bold" panose="020F0702030404030204" pitchFamily="34" charset="0"/>
              </a:rPr>
              <a:t> </a:t>
            </a:r>
            <a:endParaRPr lang="en-US" sz="1200" dirty="0">
              <a:latin typeface="Calibri Bold" panose="020F0702030404030204" pitchFamily="34" charset="0"/>
              <a:cs typeface="Calibri Bold" panose="020F0702030404030204" pitchFamily="34" charset="0"/>
            </a:endParaRPr>
          </a:p>
          <a:p>
            <a:pPr marL="285750" indent="-285750">
              <a:buFont typeface="Arial" panose="020B0604020202020204" pitchFamily="34" charset="0"/>
              <a:buChar char="•"/>
            </a:pPr>
            <a:r>
              <a:rPr lang="tr-TR" sz="1200" dirty="0">
                <a:latin typeface="Calibri Bold" panose="020F0702030404030204" pitchFamily="34" charset="0"/>
                <a:cs typeface="Calibri Bold" panose="020F0702030404030204" pitchFamily="34" charset="0"/>
              </a:rPr>
              <a:t>3 modules, 30 crane, 11 storey fast, unmanned storage system</a:t>
            </a:r>
            <a:endParaRPr lang="en-US" sz="1200" dirty="0">
              <a:latin typeface="Calibri Bold" panose="020F0702030404030204" pitchFamily="34" charset="0"/>
              <a:cs typeface="Calibri Bold" panose="020F0702030404030204" pitchFamily="34" charset="0"/>
            </a:endParaRPr>
          </a:p>
          <a:p>
            <a:pPr marL="285750" indent="-285750">
              <a:buFont typeface="Arial" panose="020B0604020202020204" pitchFamily="34" charset="0"/>
              <a:buChar char="•"/>
            </a:pPr>
            <a:r>
              <a:rPr lang="tr-TR" sz="1200" dirty="0">
                <a:latin typeface="Calibri Bold" panose="020F0702030404030204" pitchFamily="34" charset="0"/>
                <a:cs typeface="Calibri Bold" panose="020F0702030404030204" pitchFamily="34" charset="0"/>
              </a:rPr>
              <a:t>200 position deteriorated cargo temperature controlled storage capacity</a:t>
            </a:r>
            <a:endParaRPr lang="en-US" sz="1200" dirty="0">
              <a:latin typeface="Calibri Bold" panose="020F0702030404030204" pitchFamily="34" charset="0"/>
              <a:cs typeface="Calibri Bold" panose="020F0702030404030204" pitchFamily="34" charset="0"/>
            </a:endParaRPr>
          </a:p>
          <a:p>
            <a:pPr marL="285750" indent="-285750">
              <a:buFont typeface="Arial" panose="020B0604020202020204" pitchFamily="34" charset="0"/>
              <a:buChar char="•"/>
            </a:pPr>
            <a:r>
              <a:rPr lang="tr-TR" sz="1200" dirty="0">
                <a:latin typeface="Calibri Bold" panose="020F0702030404030204" pitchFamily="34" charset="0"/>
                <a:cs typeface="Calibri Bold" panose="020F0702030404030204" pitchFamily="34" charset="0"/>
              </a:rPr>
              <a:t>ULD acceptance operations from 11 different points</a:t>
            </a:r>
            <a:endParaRPr lang="en-US" sz="1200" dirty="0">
              <a:latin typeface="Calibri Bold" panose="020F0702030404030204" pitchFamily="34" charset="0"/>
              <a:cs typeface="Calibri Bold" panose="020F0702030404030204" pitchFamily="34" charset="0"/>
            </a:endParaRPr>
          </a:p>
          <a:p>
            <a:pPr marL="285750" indent="-285750">
              <a:buFont typeface="Arial" panose="020B0604020202020204" pitchFamily="34" charset="0"/>
              <a:buChar char="•"/>
            </a:pPr>
            <a:r>
              <a:rPr lang="tr-TR" sz="1200" dirty="0">
                <a:latin typeface="Calibri Bold" panose="020F0702030404030204" pitchFamily="34" charset="0"/>
                <a:cs typeface="Calibri Bold" panose="020F0702030404030204" pitchFamily="34" charset="0"/>
              </a:rPr>
              <a:t>Fast and automated business processes with Comis integration</a:t>
            </a:r>
            <a:endParaRPr lang="en-US" sz="1200" dirty="0">
              <a:latin typeface="Calibri Bold" panose="020F0702030404030204" pitchFamily="34" charset="0"/>
              <a:cs typeface="Calibri Bold" panose="020F0702030404030204" pitchFamily="34" charset="0"/>
            </a:endParaRPr>
          </a:p>
          <a:p>
            <a:pPr marL="742950" marR="0" lvl="1"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EFFFF"/>
              </a:solidFill>
              <a:effectLst/>
              <a:uLnTx/>
              <a:uFillTx/>
              <a:latin typeface="Calibri Bold" panose="020F0702030404030204" pitchFamily="34" charset="0"/>
              <a:cs typeface="Calibri Bold" panose="020F07020304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FEFFFF"/>
              </a:solidFill>
              <a:effectLst/>
              <a:uLnTx/>
              <a:uFillTx/>
              <a:latin typeface="Calibri Bold" panose="020F0702030404030204" pitchFamily="34" charset="0"/>
              <a:cs typeface="Calibri Bold" panose="020F0702030404030204" pitchFamily="34" charset="0"/>
            </a:endParaRPr>
          </a:p>
        </p:txBody>
      </p:sp>
      <p:sp>
        <p:nvSpPr>
          <p:cNvPr id="6" name="TextBox 5"/>
          <p:cNvSpPr txBox="1"/>
          <p:nvPr/>
        </p:nvSpPr>
        <p:spPr>
          <a:xfrm>
            <a:off x="877197" y="737552"/>
            <a:ext cx="3005374" cy="1754326"/>
          </a:xfrm>
          <a:prstGeom prst="rect">
            <a:avLst/>
          </a:prstGeom>
          <a:noFill/>
        </p:spPr>
        <p:txBody>
          <a:bodyPr wrap="square" rtlCol="0">
            <a:spAutoFit/>
          </a:bodyPr>
          <a:lstStyle/>
          <a:p>
            <a:pPr algn="ctr">
              <a:spcAft>
                <a:spcPts val="1200"/>
              </a:spcAft>
            </a:pPr>
            <a:r>
              <a:rPr lang="tr-TR" sz="1600" b="1" dirty="0">
                <a:solidFill>
                  <a:srgbClr val="FEFFFF"/>
                </a:solidFill>
                <a:latin typeface="Calibri Bold" panose="020F0702030404030204" pitchFamily="34" charset="0"/>
                <a:cs typeface="Calibri Bold" panose="020F0702030404030204" pitchFamily="34" charset="0"/>
              </a:rPr>
              <a:t>Land Side</a:t>
            </a:r>
          </a:p>
          <a:p>
            <a:pPr marL="285750" indent="-285750">
              <a:spcAft>
                <a:spcPts val="1200"/>
              </a:spcAft>
              <a:buFont typeface="Arial" panose="020B0604020202020204" pitchFamily="34" charset="0"/>
              <a:buChar char="•"/>
              <a:defRPr/>
            </a:pPr>
            <a:r>
              <a:rPr lang="tr-TR" sz="1200" dirty="0">
                <a:solidFill>
                  <a:schemeClr val="lt1"/>
                </a:solidFill>
                <a:latin typeface="Calibri Bold" panose="020F0702030404030204" pitchFamily="34" charset="0"/>
                <a:cs typeface="Calibri Bold" panose="020F0702030404030204" pitchFamily="34" charset="0"/>
              </a:rPr>
              <a:t>Parking Lot Enough for 25 Truck</a:t>
            </a:r>
          </a:p>
          <a:p>
            <a:pPr marL="285750" indent="-285750">
              <a:spcAft>
                <a:spcPts val="1200"/>
              </a:spcAft>
              <a:buFont typeface="Arial" panose="020B0604020202020204" pitchFamily="34" charset="0"/>
              <a:buChar char="•"/>
              <a:defRPr/>
            </a:pPr>
            <a:r>
              <a:rPr lang="tr-TR" sz="1200" dirty="0">
                <a:solidFill>
                  <a:schemeClr val="lt1"/>
                </a:solidFill>
                <a:latin typeface="Calibri Bold" panose="020F0702030404030204" pitchFamily="34" charset="0"/>
                <a:cs typeface="Calibri Bold" panose="020F0702030404030204" pitchFamily="34" charset="0"/>
              </a:rPr>
              <a:t>90 Cargo Acceptance Door</a:t>
            </a:r>
          </a:p>
          <a:p>
            <a:pPr marL="285750" indent="-285750">
              <a:spcAft>
                <a:spcPts val="1200"/>
              </a:spcAft>
              <a:buFont typeface="Arial" panose="020B0604020202020204" pitchFamily="34" charset="0"/>
              <a:buChar char="•"/>
              <a:defRPr/>
            </a:pPr>
            <a:r>
              <a:rPr lang="tr-TR" sz="1200" dirty="0">
                <a:solidFill>
                  <a:schemeClr val="lt1"/>
                </a:solidFill>
                <a:latin typeface="Calibri Bold" panose="020F0702030404030204" pitchFamily="34" charset="0"/>
                <a:cs typeface="Calibri Bold" panose="020F0702030404030204" pitchFamily="34" charset="0"/>
              </a:rPr>
              <a:t>Dedicated doors for Special Cargoes</a:t>
            </a:r>
            <a:endParaRPr lang="en-US" sz="1200" dirty="0">
              <a:solidFill>
                <a:schemeClr val="lt1"/>
              </a:solidFill>
              <a:latin typeface="Calibri Bold" panose="020F0702030404030204" pitchFamily="34" charset="0"/>
              <a:cs typeface="Calibri Bold" panose="020F07020304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95959"/>
              </a:solidFill>
              <a:effectLst/>
              <a:uLnTx/>
              <a:uFillTx/>
              <a:latin typeface="Calibri"/>
              <a:ea typeface="+mn-ea"/>
              <a:cs typeface="+mn-cs"/>
            </a:endParaRPr>
          </a:p>
        </p:txBody>
      </p:sp>
      <p:pic>
        <p:nvPicPr>
          <p:cNvPr id="5" name="Picture 4"/>
          <p:cNvPicPr>
            <a:picLocks noChangeAspect="1"/>
          </p:cNvPicPr>
          <p:nvPr/>
        </p:nvPicPr>
        <p:blipFill>
          <a:blip r:embed="rId4"/>
          <a:stretch>
            <a:fillRect/>
          </a:stretch>
        </p:blipFill>
        <p:spPr>
          <a:xfrm>
            <a:off x="0" y="2242393"/>
            <a:ext cx="12192000" cy="2505812"/>
          </a:xfrm>
          <a:prstGeom prst="rect">
            <a:avLst/>
          </a:prstGeom>
        </p:spPr>
      </p:pic>
    </p:spTree>
    <p:extLst>
      <p:ext uri="{BB962C8B-B14F-4D97-AF65-F5344CB8AC3E}">
        <p14:creationId xmlns:p14="http://schemas.microsoft.com/office/powerpoint/2010/main" val="33401058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b" anchorCtr="0">
            <a:normAutofit/>
          </a:bodyPr>
          <a:lstStyle/>
          <a:p>
            <a:r>
              <a:rPr lang="tr-TR" sz="2400" noProof="1"/>
              <a:t>Awards</a:t>
            </a:r>
          </a:p>
        </p:txBody>
      </p:sp>
      <p:grpSp>
        <p:nvGrpSpPr>
          <p:cNvPr id="5" name="Group 4"/>
          <p:cNvGrpSpPr/>
          <p:nvPr/>
        </p:nvGrpSpPr>
        <p:grpSpPr>
          <a:xfrm>
            <a:off x="755826" y="857179"/>
            <a:ext cx="10036153" cy="2720652"/>
            <a:chOff x="1267174" y="816743"/>
            <a:chExt cx="9836163" cy="2676966"/>
          </a:xfrm>
        </p:grpSpPr>
        <p:pic>
          <p:nvPicPr>
            <p:cNvPr id="8" name="Picture 7"/>
            <p:cNvPicPr>
              <a:picLocks noChangeAspect="1"/>
            </p:cNvPicPr>
            <p:nvPr/>
          </p:nvPicPr>
          <p:blipFill rotWithShape="1">
            <a:blip r:embed="rId3"/>
            <a:srcRect t="-1" b="50963"/>
            <a:stretch/>
          </p:blipFill>
          <p:spPr>
            <a:xfrm>
              <a:off x="1354195" y="816743"/>
              <a:ext cx="9410622" cy="2050322"/>
            </a:xfrm>
            <a:prstGeom prst="rect">
              <a:avLst/>
            </a:prstGeom>
          </p:spPr>
        </p:pic>
        <p:sp>
          <p:nvSpPr>
            <p:cNvPr id="3" name="TextBox 2"/>
            <p:cNvSpPr txBox="1"/>
            <p:nvPr/>
          </p:nvSpPr>
          <p:spPr>
            <a:xfrm>
              <a:off x="1267174" y="2857756"/>
              <a:ext cx="1539550" cy="635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a:ea typeface="+mn-ea"/>
                  <a:cs typeface="+mn-cs"/>
                </a:rPr>
                <a:t>2014 India Cargo </a:t>
              </a:r>
              <a:r>
                <a:rPr kumimoji="0" lang="tr-TR" sz="1200" b="1" i="0" u="none" strike="noStrike" kern="1200" cap="none" spc="0" normalizeH="0" baseline="0" noProof="1" smtClean="0">
                  <a:ln>
                    <a:noFill/>
                  </a:ln>
                  <a:solidFill>
                    <a:prstClr val="black"/>
                  </a:solidFill>
                  <a:effectLst/>
                  <a:uLnTx/>
                  <a:uFillTx/>
                  <a:latin typeface="Calibri"/>
                  <a:ea typeface="+mn-ea"/>
                  <a:cs typeface="+mn-cs"/>
                </a:rPr>
                <a:t>Airline of The Year </a:t>
              </a:r>
              <a:br>
                <a:rPr kumimoji="0" lang="tr-TR" sz="1200" b="1" i="0" u="none" strike="noStrike" kern="1200" cap="none" spc="0" normalizeH="0" baseline="0" noProof="1" smtClean="0">
                  <a:ln>
                    <a:noFill/>
                  </a:ln>
                  <a:solidFill>
                    <a:prstClr val="black"/>
                  </a:solidFill>
                  <a:effectLst/>
                  <a:uLnTx/>
                  <a:uFillTx/>
                  <a:latin typeface="Calibri"/>
                  <a:ea typeface="+mn-ea"/>
                  <a:cs typeface="+mn-cs"/>
                </a:rPr>
              </a:br>
              <a:r>
                <a:rPr kumimoji="0" lang="tr-TR" sz="1200" b="0" i="0" u="none" strike="noStrike" kern="1200" cap="none" spc="0" normalizeH="0" baseline="0" noProof="1" smtClean="0">
                  <a:ln>
                    <a:noFill/>
                  </a:ln>
                  <a:solidFill>
                    <a:prstClr val="black"/>
                  </a:solidFill>
                  <a:effectLst/>
                  <a:uLnTx/>
                  <a:uFillTx/>
                  <a:latin typeface="Calibri"/>
                  <a:ea typeface="+mn-ea"/>
                  <a:cs typeface="+mn-cs"/>
                </a:rPr>
                <a:t>Stat Times</a:t>
              </a:r>
              <a:endParaRPr kumimoji="0" lang="tr-TR" sz="1200" b="0" i="0" u="none" strike="noStrike" kern="1200" cap="none" spc="0" normalizeH="0" baseline="0" noProof="1">
                <a:ln>
                  <a:noFill/>
                </a:ln>
                <a:solidFill>
                  <a:prstClr val="black"/>
                </a:solidFill>
                <a:effectLst/>
                <a:uLnTx/>
                <a:uFillTx/>
                <a:latin typeface="Calibri"/>
                <a:ea typeface="+mn-ea"/>
                <a:cs typeface="+mn-cs"/>
              </a:endParaRPr>
            </a:p>
          </p:txBody>
        </p:sp>
        <p:sp>
          <p:nvSpPr>
            <p:cNvPr id="9" name="TextBox 8"/>
            <p:cNvSpPr txBox="1"/>
            <p:nvPr/>
          </p:nvSpPr>
          <p:spPr>
            <a:xfrm>
              <a:off x="3145244" y="2857755"/>
              <a:ext cx="1782146" cy="454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a:ea typeface="+mn-ea"/>
                  <a:cs typeface="+mn-cs"/>
                </a:rPr>
                <a:t>2014 Air Cargo News </a:t>
              </a:r>
              <a:r>
                <a:rPr kumimoji="0" lang="tr-TR" sz="1200" b="1" i="0" u="none" strike="noStrike" kern="1200" cap="none" spc="0" normalizeH="0" baseline="0" noProof="1" smtClean="0">
                  <a:ln>
                    <a:noFill/>
                  </a:ln>
                  <a:solidFill>
                    <a:prstClr val="black"/>
                  </a:solidFill>
                  <a:effectLst/>
                  <a:uLnTx/>
                  <a:uFillTx/>
                  <a:latin typeface="Calibri"/>
                  <a:ea typeface="+mn-ea"/>
                  <a:cs typeface="+mn-cs"/>
                </a:rPr>
                <a:t>Cargo Airline of The Year </a:t>
              </a:r>
              <a:endParaRPr kumimoji="0" lang="tr-TR" sz="1200" b="0" i="0" u="none" strike="noStrike" kern="1200" cap="none" spc="0" normalizeH="0" baseline="0" noProof="1">
                <a:ln>
                  <a:noFill/>
                </a:ln>
                <a:solidFill>
                  <a:prstClr val="black"/>
                </a:solidFill>
                <a:effectLst/>
                <a:uLnTx/>
                <a:uFillTx/>
                <a:latin typeface="Calibri"/>
                <a:ea typeface="+mn-ea"/>
                <a:cs typeface="+mn-cs"/>
              </a:endParaRPr>
            </a:p>
          </p:txBody>
        </p:sp>
        <p:sp>
          <p:nvSpPr>
            <p:cNvPr id="10" name="TextBox 9"/>
            <p:cNvSpPr txBox="1"/>
            <p:nvPr/>
          </p:nvSpPr>
          <p:spPr>
            <a:xfrm>
              <a:off x="4857783" y="2849459"/>
              <a:ext cx="2250395" cy="454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a:ea typeface="+mn-ea"/>
                  <a:cs typeface="+mn-cs"/>
                </a:rPr>
                <a:t>2015 Logitrans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1" smtClean="0">
                  <a:ln>
                    <a:noFill/>
                  </a:ln>
                  <a:solidFill>
                    <a:prstClr val="black"/>
                  </a:solidFill>
                  <a:effectLst/>
                  <a:uLnTx/>
                  <a:uFillTx/>
                  <a:latin typeface="Calibri"/>
                  <a:ea typeface="+mn-ea"/>
                  <a:cs typeface="+mn-cs"/>
                </a:rPr>
                <a:t>International Air Cargo Winner</a:t>
              </a:r>
              <a:endParaRPr kumimoji="0" lang="tr-TR" sz="1200" b="1" i="0" u="none" strike="noStrike" kern="1200" cap="none" spc="0" normalizeH="0" baseline="0" noProof="1">
                <a:ln>
                  <a:noFill/>
                </a:ln>
                <a:solidFill>
                  <a:prstClr val="black"/>
                </a:solidFill>
                <a:effectLst/>
                <a:uLnTx/>
                <a:uFillTx/>
                <a:latin typeface="Calibri"/>
                <a:ea typeface="+mn-ea"/>
                <a:cs typeface="+mn-cs"/>
              </a:endParaRPr>
            </a:p>
          </p:txBody>
        </p:sp>
        <p:sp>
          <p:nvSpPr>
            <p:cNvPr id="11" name="TextBox 10"/>
            <p:cNvSpPr txBox="1"/>
            <p:nvPr/>
          </p:nvSpPr>
          <p:spPr>
            <a:xfrm>
              <a:off x="6934805" y="2844654"/>
              <a:ext cx="2180788" cy="454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a:ea typeface="+mn-ea"/>
                  <a:cs typeface="+mn-cs"/>
                </a:rPr>
                <a:t>2015 Payload Asia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1" smtClean="0">
                  <a:ln>
                    <a:noFill/>
                  </a:ln>
                  <a:solidFill>
                    <a:prstClr val="black"/>
                  </a:solidFill>
                  <a:effectLst/>
                  <a:uLnTx/>
                  <a:uFillTx/>
                  <a:latin typeface="Calibri"/>
                  <a:ea typeface="+mn-ea"/>
                  <a:cs typeface="+mn-cs"/>
                </a:rPr>
                <a:t>Combination Carrier of the Year</a:t>
              </a:r>
              <a:endParaRPr kumimoji="0" lang="tr-TR" sz="1200" b="1" i="0" u="none" strike="noStrike" kern="1200" cap="none" spc="0" normalizeH="0" baseline="0" noProof="1">
                <a:ln>
                  <a:noFill/>
                </a:ln>
                <a:solidFill>
                  <a:prstClr val="black"/>
                </a:solidFill>
                <a:effectLst/>
                <a:uLnTx/>
                <a:uFillTx/>
                <a:latin typeface="Calibri"/>
                <a:ea typeface="+mn-ea"/>
                <a:cs typeface="+mn-cs"/>
              </a:endParaRPr>
            </a:p>
          </p:txBody>
        </p:sp>
        <p:sp>
          <p:nvSpPr>
            <p:cNvPr id="12" name="TextBox 11"/>
            <p:cNvSpPr txBox="1"/>
            <p:nvPr/>
          </p:nvSpPr>
          <p:spPr>
            <a:xfrm>
              <a:off x="8985095" y="2835455"/>
              <a:ext cx="2118242" cy="635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a:ea typeface="+mn-ea"/>
                  <a:cs typeface="+mn-cs"/>
                </a:rPr>
                <a:t>2016 Success in Logistics Awards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1" smtClean="0">
                  <a:ln>
                    <a:noFill/>
                  </a:ln>
                  <a:solidFill>
                    <a:prstClr val="black"/>
                  </a:solidFill>
                  <a:effectLst/>
                  <a:uLnTx/>
                  <a:uFillTx/>
                  <a:latin typeface="Calibri"/>
                  <a:ea typeface="+mn-ea"/>
                  <a:cs typeface="+mn-cs"/>
                </a:rPr>
                <a:t>Logistics of the Year</a:t>
              </a:r>
              <a:endParaRPr kumimoji="0" lang="tr-TR" sz="1200" b="1" i="0" u="none" strike="noStrike" kern="1200" cap="none" spc="0" normalizeH="0" baseline="0" noProof="1">
                <a:ln>
                  <a:noFill/>
                </a:ln>
                <a:solidFill>
                  <a:prstClr val="black"/>
                </a:solidFill>
                <a:effectLst/>
                <a:uLnTx/>
                <a:uFillTx/>
                <a:latin typeface="Calibri"/>
                <a:ea typeface="+mn-ea"/>
                <a:cs typeface="+mn-cs"/>
              </a:endParaRPr>
            </a:p>
          </p:txBody>
        </p:sp>
      </p:grpSp>
      <p:cxnSp>
        <p:nvCxnSpPr>
          <p:cNvPr id="14" name="Straight Connector 13"/>
          <p:cNvCxnSpPr/>
          <p:nvPr/>
        </p:nvCxnSpPr>
        <p:spPr>
          <a:xfrm>
            <a:off x="210515" y="3451301"/>
            <a:ext cx="10870163" cy="0"/>
          </a:xfrm>
          <a:prstGeom prst="line">
            <a:avLst/>
          </a:prstGeom>
          <a:ln>
            <a:solidFill>
              <a:schemeClr val="bg1">
                <a:alpha val="46000"/>
              </a:schemeClr>
            </a:solidFill>
          </a:ln>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472587" y="3622756"/>
            <a:ext cx="7156842" cy="2832476"/>
            <a:chOff x="3803473" y="1968847"/>
            <a:chExt cx="8038116" cy="3631565"/>
          </a:xfrm>
        </p:grpSpPr>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628" y="2008348"/>
              <a:ext cx="1620363" cy="2427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Metin kutusu 14"/>
            <p:cNvSpPr txBox="1"/>
            <p:nvPr/>
          </p:nvSpPr>
          <p:spPr>
            <a:xfrm>
              <a:off x="3803473" y="4544164"/>
              <a:ext cx="2503453" cy="5919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2016 Logitrans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International Air Cargo Winner</a:t>
              </a:r>
              <a:endParaRPr kumimoji="0" lang="tr-TR" sz="1200" b="1"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9" name="Picture 38"/>
            <p:cNvPicPr>
              <a:picLocks noChangeAspect="1"/>
            </p:cNvPicPr>
            <p:nvPr/>
          </p:nvPicPr>
          <p:blipFill>
            <a:blip r:embed="rId5"/>
            <a:stretch>
              <a:fillRect/>
            </a:stretch>
          </p:blipFill>
          <p:spPr>
            <a:xfrm>
              <a:off x="8428828" y="1968848"/>
              <a:ext cx="1333562" cy="24827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Metin kutusu 14"/>
            <p:cNvSpPr txBox="1"/>
            <p:nvPr/>
          </p:nvSpPr>
          <p:spPr>
            <a:xfrm>
              <a:off x="8111777" y="4539568"/>
              <a:ext cx="1911409" cy="10594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2017 Stat Times </a:t>
              </a:r>
              <a:r>
                <a:rPr kumimoji="0" lang="tr-TR" sz="1200" b="1"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International Award for Excellence in Air Cargo Winner</a:t>
              </a:r>
              <a:endParaRPr kumimoji="0" lang="tr-TR" sz="1200" b="1"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6040" y="1980528"/>
              <a:ext cx="1660354" cy="2482415"/>
            </a:xfrm>
            <a:prstGeom prst="roundRect">
              <a:avLst>
                <a:gd name="adj" fmla="val 8594"/>
              </a:avLst>
            </a:prstGeom>
            <a:solidFill>
              <a:srgbClr val="FFFFFF">
                <a:shade val="85000"/>
              </a:srgbClr>
            </a:solidFill>
            <a:ln>
              <a:noFill/>
            </a:ln>
            <a:effectLst>
              <a:reflection blurRad="12700" stA="38000" endPos="28000" dist="5080" dir="5400000" sy="-100000" algn="bl" rotWithShape="0"/>
            </a:effectLst>
          </p:spPr>
        </p:pic>
        <p:sp>
          <p:nvSpPr>
            <p:cNvPr id="42" name="Metin kutusu 15"/>
            <p:cNvSpPr txBox="1"/>
            <p:nvPr/>
          </p:nvSpPr>
          <p:spPr>
            <a:xfrm>
              <a:off x="6320477" y="4550005"/>
              <a:ext cx="1764195" cy="823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2017 Payload Asia  </a:t>
              </a:r>
              <a:r>
                <a:rPr kumimoji="0" lang="tr-TR" sz="1200" b="1"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Overall Carrier of the Year Winner</a:t>
              </a:r>
              <a:endParaRPr kumimoji="0" lang="tr-TR" sz="1200" b="1"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2385" y="1968847"/>
              <a:ext cx="1367000" cy="2467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4" name="Metin kutusu 14"/>
            <p:cNvSpPr txBox="1"/>
            <p:nvPr/>
          </p:nvSpPr>
          <p:spPr>
            <a:xfrm>
              <a:off x="9930180" y="4534977"/>
              <a:ext cx="1911409" cy="1065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2018 ACW World Air Cargo Awards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1" smtClean="0">
                  <a:ln>
                    <a:noFill/>
                  </a:ln>
                  <a:solidFill>
                    <a:prstClr val="black"/>
                  </a:solidFill>
                  <a:effectLst/>
                  <a:uLnTx/>
                  <a:uFillTx/>
                  <a:latin typeface="Calibri" panose="020F0502020204030204" pitchFamily="34" charset="0"/>
                  <a:ea typeface="+mn-ea"/>
                  <a:cs typeface="Calibri" panose="020F0502020204030204" pitchFamily="34" charset="0"/>
                </a:rPr>
                <a:t>Airline of the Year Winner</a:t>
              </a:r>
              <a:endParaRPr kumimoji="0" lang="tr-TR" sz="1200" b="1" i="0" u="none" strike="noStrike" kern="1200" cap="none" spc="0" normalizeH="0" baseline="0" noProof="1">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506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gradFill flip="none" rotWithShape="1">
            <a:gsLst>
              <a:gs pos="0">
                <a:srgbClr val="D91C19"/>
              </a:gs>
              <a:gs pos="23000">
                <a:srgbClr val="DA1C19"/>
              </a:gs>
              <a:gs pos="69000">
                <a:srgbClr val="B21714"/>
              </a:gs>
              <a:gs pos="97000">
                <a:srgbClr val="B2171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485" y="2809883"/>
            <a:ext cx="6055029" cy="1238234"/>
          </a:xfrm>
          <a:prstGeom prst="rect">
            <a:avLst/>
          </a:prstGeom>
        </p:spPr>
      </p:pic>
    </p:spTree>
    <p:extLst>
      <p:ext uri="{BB962C8B-B14F-4D97-AF65-F5344CB8AC3E}">
        <p14:creationId xmlns:p14="http://schemas.microsoft.com/office/powerpoint/2010/main" val="3294724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7" y="118187"/>
            <a:ext cx="9998255" cy="393593"/>
          </a:xfrm>
        </p:spPr>
        <p:txBody>
          <a:bodyPr>
            <a:normAutofit/>
          </a:bodyPr>
          <a:lstStyle/>
          <a:p>
            <a:r>
              <a:rPr lang="en-US" sz="2400" dirty="0"/>
              <a:t>Types of </a:t>
            </a:r>
            <a:r>
              <a:rPr lang="tr-TR" sz="2400" noProof="1"/>
              <a:t>Perishable</a:t>
            </a:r>
            <a:r>
              <a:rPr lang="tr-TR" sz="2400" dirty="0"/>
              <a:t> Cargo</a:t>
            </a:r>
            <a:endParaRPr lang="en-US" sz="2400" dirty="0"/>
          </a:p>
        </p:txBody>
      </p:sp>
      <p:sp>
        <p:nvSpPr>
          <p:cNvPr id="3" name="Content Placeholder 2"/>
          <p:cNvSpPr>
            <a:spLocks noGrp="1"/>
          </p:cNvSpPr>
          <p:nvPr>
            <p:ph idx="1"/>
          </p:nvPr>
        </p:nvSpPr>
        <p:spPr>
          <a:xfrm>
            <a:off x="615411" y="1444909"/>
            <a:ext cx="4060899" cy="3966756"/>
          </a:xfrm>
        </p:spPr>
        <p:txBody>
          <a:bodyPr vert="horz" lIns="0" tIns="45720" rIns="91440" bIns="45720" rtlCol="0" anchor="t" anchorCtr="0">
            <a:normAutofit lnSpcReduction="10000"/>
          </a:bodyPr>
          <a:lstStyle/>
          <a:p>
            <a:pPr marL="342900" indent="-342900" algn="just">
              <a:lnSpc>
                <a:spcPct val="100000"/>
              </a:lnSpc>
              <a:buClrTx/>
              <a:buFont typeface="Wingdings" panose="05000000000000000000" pitchFamily="2" charset="2"/>
              <a:buChar char="ü"/>
            </a:pPr>
            <a:r>
              <a:rPr lang="tr-TR" noProof="1">
                <a:solidFill>
                  <a:schemeClr val="tx1">
                    <a:lumMod val="50000"/>
                  </a:schemeClr>
                </a:solidFill>
              </a:rPr>
              <a:t>Human foodstuffs</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Vegetables and fruits</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Fresh/frozen meat</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Fresh/frozen fish</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Flowers</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Plants</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Eggs for human consumption</a:t>
            </a:r>
          </a:p>
          <a:p>
            <a:pPr marL="342900" indent="-342900" algn="just">
              <a:lnSpc>
                <a:spcPct val="100000"/>
              </a:lnSpc>
              <a:buClrTx/>
              <a:buFont typeface="Wingdings" panose="05000000000000000000" pitchFamily="2" charset="2"/>
              <a:buChar char="ü"/>
            </a:pPr>
            <a:r>
              <a:rPr lang="tr-TR" noProof="1">
                <a:solidFill>
                  <a:schemeClr val="tx1">
                    <a:lumMod val="50000"/>
                  </a:schemeClr>
                </a:solidFill>
              </a:rPr>
              <a:t>Chocolate and dairy products</a:t>
            </a:r>
          </a:p>
          <a:p>
            <a:pPr marL="342900" indent="-342900" algn="just">
              <a:lnSpc>
                <a:spcPct val="100000"/>
              </a:lnSpc>
              <a:buClrTx/>
              <a:buFont typeface="Wingdings" panose="05000000000000000000" pitchFamily="2" charset="2"/>
              <a:buChar char="ü"/>
            </a:pPr>
            <a:endParaRPr lang="tr-TR" noProof="1">
              <a:solidFill>
                <a:schemeClr val="tx1">
                  <a:lumMod val="50000"/>
                </a:schemeClr>
              </a:solidFill>
            </a:endParaRPr>
          </a:p>
          <a:p>
            <a:pPr marL="342900" indent="-342900" algn="just">
              <a:lnSpc>
                <a:spcPct val="100000"/>
              </a:lnSpc>
              <a:buClrTx/>
              <a:buFont typeface="Wingdings" panose="05000000000000000000" pitchFamily="2" charset="2"/>
              <a:buChar char="ü"/>
            </a:pPr>
            <a:endParaRPr lang="en-US" dirty="0">
              <a:solidFill>
                <a:schemeClr val="tx1">
                  <a:lumMod val="50000"/>
                </a:schemeClr>
              </a:solidFill>
            </a:endParaRPr>
          </a:p>
        </p:txBody>
      </p:sp>
      <p:pic>
        <p:nvPicPr>
          <p:cNvPr id="19" name="Picture 2" descr="İlgili resim">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7007" y="1222051"/>
            <a:ext cx="2065046" cy="1322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1" name="Picture 4" descr="C:\Users\911158\AppData\Local\Microsoft\Windows\Temporary Internet Files\Content.IE5\YJVKR7BR\MP90017795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163" y="2322366"/>
            <a:ext cx="2127326" cy="1322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7007" y="3477287"/>
            <a:ext cx="2026691" cy="1334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7"/>
          <a:stretch>
            <a:fillRect/>
          </a:stretch>
        </p:blipFill>
        <p:spPr>
          <a:xfrm>
            <a:off x="7902163" y="4577602"/>
            <a:ext cx="2065046" cy="1337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886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3">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3">
                                            <p:txEl>
                                              <p:pRg st="2" end="2"/>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3">
                                            <p:txEl>
                                              <p:pRg st="4" end="4"/>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3">
                                            <p:txEl>
                                              <p:pRg st="5" end="5"/>
                                            </p:tx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p:cTn id="5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3">
                                            <p:txEl>
                                              <p:pRg st="6" end="6"/>
                                            </p:tx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p:cTn id="6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0" descr="Image result for aircraft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11591" y="3955803"/>
            <a:ext cx="1043286" cy="1043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339" y="122004"/>
            <a:ext cx="9998255" cy="393593"/>
          </a:xfrm>
        </p:spPr>
        <p:txBody>
          <a:bodyPr/>
          <a:lstStyle/>
          <a:p>
            <a:r>
              <a:rPr lang="en-US" sz="2400" dirty="0"/>
              <a:t>Process</a:t>
            </a:r>
            <a:r>
              <a:rPr lang="en-US" dirty="0" smtClean="0"/>
              <a:t> Map</a:t>
            </a:r>
          </a:p>
        </p:txBody>
      </p:sp>
      <p:sp>
        <p:nvSpPr>
          <p:cNvPr id="7" name="Rounded Rectangle 6"/>
          <p:cNvSpPr/>
          <p:nvPr/>
        </p:nvSpPr>
        <p:spPr>
          <a:xfrm>
            <a:off x="1657884" y="2179692"/>
            <a:ext cx="2150702" cy="933061"/>
          </a:xfrm>
          <a:prstGeom prst="roundRect">
            <a:avLst/>
          </a:prstGeom>
          <a:noFill/>
          <a:ln w="28575">
            <a:solidFill>
              <a:srgbClr val="0056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005695"/>
                </a:solidFill>
                <a:effectLst/>
                <a:uLnTx/>
                <a:uFillTx/>
                <a:latin typeface="Calibri"/>
                <a:ea typeface="+mn-ea"/>
                <a:cs typeface="+mn-cs"/>
              </a:rPr>
              <a:t>Cargo Reservation </a:t>
            </a:r>
            <a:endParaRPr kumimoji="0" lang="en-US" sz="1800" b="0" i="0" u="none" strike="noStrike" kern="1200" cap="none" spc="0" normalizeH="0" baseline="0" noProof="0" dirty="0">
              <a:ln>
                <a:noFill/>
              </a:ln>
              <a:solidFill>
                <a:srgbClr val="005695"/>
              </a:solidFill>
              <a:effectLst/>
              <a:uLnTx/>
              <a:uFillTx/>
              <a:latin typeface="Calibri"/>
              <a:ea typeface="+mn-ea"/>
              <a:cs typeface="+mn-cs"/>
            </a:endParaRPr>
          </a:p>
        </p:txBody>
      </p:sp>
      <p:sp>
        <p:nvSpPr>
          <p:cNvPr id="14" name="Rounded Rectangle 13"/>
          <p:cNvSpPr/>
          <p:nvPr/>
        </p:nvSpPr>
        <p:spPr>
          <a:xfrm>
            <a:off x="5007574" y="2179692"/>
            <a:ext cx="2150702" cy="933061"/>
          </a:xfrm>
          <a:prstGeom prst="roundRect">
            <a:avLst/>
          </a:prstGeom>
          <a:noFill/>
          <a:ln w="28575">
            <a:solidFill>
              <a:srgbClr val="0056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5695"/>
                </a:solidFill>
                <a:effectLst/>
                <a:uLnTx/>
                <a:uFillTx/>
                <a:latin typeface="Calibri"/>
                <a:ea typeface="+mn-ea"/>
                <a:cs typeface="+mn-cs"/>
              </a:rPr>
              <a:t>Cargo </a:t>
            </a:r>
            <a:r>
              <a:rPr kumimoji="0" lang="tr-TR" sz="1800" b="0" i="0" u="none" strike="noStrike" kern="1200" cap="none" spc="0" normalizeH="0" baseline="0" noProof="0" dirty="0" smtClean="0">
                <a:ln>
                  <a:noFill/>
                </a:ln>
                <a:solidFill>
                  <a:srgbClr val="005695"/>
                </a:solidFill>
                <a:effectLst/>
                <a:uLnTx/>
                <a:uFillTx/>
                <a:latin typeface="Calibri"/>
                <a:ea typeface="+mn-ea"/>
                <a:cs typeface="+mn-cs"/>
              </a:rPr>
              <a:t>&amp; </a:t>
            </a:r>
            <a:r>
              <a:rPr kumimoji="0" lang="tr-TR" sz="1800" b="0" i="0" u="none" strike="noStrike" kern="1200" cap="none" spc="0" normalizeH="0" baseline="0" noProof="0" dirty="0">
                <a:ln>
                  <a:noFill/>
                </a:ln>
                <a:solidFill>
                  <a:srgbClr val="005695"/>
                </a:solidFill>
                <a:effectLst/>
                <a:uLnTx/>
                <a:uFillTx/>
                <a:latin typeface="Calibri"/>
                <a:ea typeface="+mn-ea"/>
                <a:cs typeface="+mn-cs"/>
              </a:rPr>
              <a:t>Document Acceptance </a:t>
            </a:r>
            <a:endParaRPr kumimoji="0" lang="en-US" sz="1800" b="0" i="0" u="none" strike="noStrike" kern="1200" cap="none" spc="0" normalizeH="0" baseline="0" noProof="0" dirty="0">
              <a:ln>
                <a:noFill/>
              </a:ln>
              <a:solidFill>
                <a:srgbClr val="005695"/>
              </a:solidFill>
              <a:effectLst/>
              <a:uLnTx/>
              <a:uFillTx/>
              <a:latin typeface="Calibri"/>
              <a:ea typeface="+mn-ea"/>
              <a:cs typeface="+mn-cs"/>
            </a:endParaRPr>
          </a:p>
        </p:txBody>
      </p:sp>
      <p:sp>
        <p:nvSpPr>
          <p:cNvPr id="15" name="Rounded Rectangle 14"/>
          <p:cNvSpPr/>
          <p:nvPr/>
        </p:nvSpPr>
        <p:spPr>
          <a:xfrm>
            <a:off x="8485655" y="4232042"/>
            <a:ext cx="2150702" cy="933061"/>
          </a:xfrm>
          <a:prstGeom prst="roundRect">
            <a:avLst/>
          </a:prstGeom>
          <a:noFill/>
          <a:ln w="28575">
            <a:solidFill>
              <a:srgbClr val="0056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695"/>
              </a:solidFill>
              <a:effectLst/>
              <a:uLnTx/>
              <a:uFillTx/>
              <a:latin typeface="Calibri"/>
              <a:ea typeface="+mn-ea"/>
              <a:cs typeface="+mn-cs"/>
            </a:endParaRPr>
          </a:p>
        </p:txBody>
      </p:sp>
      <p:sp>
        <p:nvSpPr>
          <p:cNvPr id="16" name="Rounded Rectangle 15"/>
          <p:cNvSpPr/>
          <p:nvPr/>
        </p:nvSpPr>
        <p:spPr>
          <a:xfrm>
            <a:off x="1710655" y="5159884"/>
            <a:ext cx="2122712" cy="933061"/>
          </a:xfrm>
          <a:prstGeom prst="roundRect">
            <a:avLst/>
          </a:prstGeom>
          <a:noFill/>
          <a:ln w="28575">
            <a:solidFill>
              <a:srgbClr val="0056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smtClean="0">
              <a:ln>
                <a:noFill/>
              </a:ln>
              <a:solidFill>
                <a:srgbClr val="00569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695"/>
                </a:solidFill>
                <a:effectLst/>
                <a:uLnTx/>
                <a:uFillTx/>
                <a:latin typeface="Calibri"/>
                <a:ea typeface="+mn-ea"/>
                <a:cs typeface="+mn-cs"/>
              </a:rPr>
              <a:t>Pre-Alert </a:t>
            </a:r>
            <a:r>
              <a:rPr kumimoji="0" lang="en-US" sz="1800" b="0" i="0" u="none" strike="noStrike" kern="1200" cap="none" spc="0" normalizeH="0" baseline="0" noProof="0" dirty="0">
                <a:ln>
                  <a:noFill/>
                </a:ln>
                <a:solidFill>
                  <a:srgbClr val="005695"/>
                </a:solidFill>
                <a:effectLst/>
                <a:uLnTx/>
                <a:uFillTx/>
                <a:latin typeface="Calibri"/>
                <a:ea typeface="+mn-ea"/>
                <a:cs typeface="+mn-cs"/>
              </a:rPr>
              <a:t>Message</a:t>
            </a:r>
            <a:r>
              <a:rPr kumimoji="0" lang="tr-TR" sz="1800" b="0" i="0" u="none" strike="noStrike" kern="1200" cap="none" spc="0" normalizeH="0" baseline="0" noProof="0" dirty="0">
                <a:ln>
                  <a:noFill/>
                </a:ln>
                <a:solidFill>
                  <a:srgbClr val="005695"/>
                </a:solidFill>
                <a:effectLst/>
                <a:uLnTx/>
                <a:uFillTx/>
                <a:latin typeface="Calibri"/>
                <a:ea typeface="+mn-ea"/>
                <a:cs typeface="+mn-cs"/>
              </a:rPr>
              <a:t>s - </a:t>
            </a:r>
            <a:r>
              <a:rPr kumimoji="0" lang="en-US" sz="1800" b="0" i="0" u="none" strike="noStrike" kern="1200" cap="none" spc="0" normalizeH="0" baseline="0" noProof="0" dirty="0">
                <a:ln>
                  <a:noFill/>
                </a:ln>
                <a:solidFill>
                  <a:srgbClr val="005695"/>
                </a:solidFill>
                <a:effectLst/>
                <a:uLnTx/>
                <a:uFillTx/>
                <a:latin typeface="Calibri"/>
                <a:ea typeface="+mn-ea"/>
                <a:cs typeface="+mn-cs"/>
              </a:rPr>
              <a:t>Unloading</a:t>
            </a:r>
            <a:r>
              <a:rPr kumimoji="0" lang="tr-TR" sz="1800" b="0" i="0" u="none" strike="noStrike" kern="1200" cap="none" spc="0" normalizeH="0" baseline="0" noProof="0" dirty="0">
                <a:ln>
                  <a:noFill/>
                </a:ln>
                <a:solidFill>
                  <a:srgbClr val="005695"/>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695"/>
              </a:solidFill>
              <a:effectLst/>
              <a:uLnTx/>
              <a:uFillTx/>
              <a:latin typeface="Calibri"/>
              <a:ea typeface="+mn-ea"/>
              <a:cs typeface="+mn-cs"/>
            </a:endParaRPr>
          </a:p>
        </p:txBody>
      </p:sp>
      <p:sp>
        <p:nvSpPr>
          <p:cNvPr id="24" name="Rounded Rectangle 23"/>
          <p:cNvSpPr/>
          <p:nvPr/>
        </p:nvSpPr>
        <p:spPr>
          <a:xfrm>
            <a:off x="4884531" y="5159883"/>
            <a:ext cx="2150702" cy="933061"/>
          </a:xfrm>
          <a:prstGeom prst="roundRect">
            <a:avLst/>
          </a:prstGeom>
          <a:noFill/>
          <a:ln w="28575">
            <a:solidFill>
              <a:srgbClr val="00569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005695"/>
                </a:solidFill>
                <a:effectLst/>
                <a:uLnTx/>
                <a:uFillTx/>
                <a:latin typeface="Calibri"/>
                <a:ea typeface="+mn-ea"/>
                <a:cs typeface="+mn-cs"/>
              </a:rPr>
              <a:t>NOTOC 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srgbClr val="005695"/>
                </a:solidFill>
                <a:effectLst/>
                <a:uLnTx/>
                <a:uFillTx/>
                <a:latin typeface="Calibri"/>
                <a:ea typeface="+mn-ea"/>
                <a:cs typeface="+mn-cs"/>
              </a:rPr>
              <a:t>&amp; Loading</a:t>
            </a:r>
            <a:endParaRPr kumimoji="0" lang="en-US" sz="1800" b="0" i="0" u="none" strike="noStrike" kern="1200" cap="none" spc="0" normalizeH="0" baseline="0" noProof="0" dirty="0">
              <a:ln>
                <a:noFill/>
              </a:ln>
              <a:solidFill>
                <a:srgbClr val="005695"/>
              </a:solidFill>
              <a:effectLst/>
              <a:uLnTx/>
              <a:uFillTx/>
              <a:latin typeface="Calibri"/>
              <a:ea typeface="+mn-ea"/>
              <a:cs typeface="+mn-cs"/>
            </a:endParaRPr>
          </a:p>
        </p:txBody>
      </p:sp>
      <p:pic>
        <p:nvPicPr>
          <p:cNvPr id="2060" name="Picture 12" descr="Image result for acceptanc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029" y="4122194"/>
            <a:ext cx="279737" cy="29017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261" y="1244904"/>
            <a:ext cx="819774" cy="8197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Image result for acceptanc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1148" y="1048222"/>
            <a:ext cx="418855" cy="4344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dokument acceptance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7936" y="1442967"/>
            <a:ext cx="367855" cy="38171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5510614" y="1039146"/>
            <a:ext cx="1055177" cy="1049233"/>
          </a:xfrm>
          <a:prstGeom prst="ellipse">
            <a:avLst/>
          </a:prstGeom>
          <a:noFill/>
          <a:ln w="38100">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9033417" y="3094483"/>
            <a:ext cx="1055177" cy="1049233"/>
          </a:xfrm>
          <a:prstGeom prst="ellipse">
            <a:avLst/>
          </a:prstGeom>
          <a:noFill/>
          <a:ln w="38100">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74" name="Picture 26" descr="Image result for packing 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39754" y="3197848"/>
            <a:ext cx="842501" cy="842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Image result for aircraft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49724" y="3960681"/>
            <a:ext cx="1043286" cy="1043286"/>
          </a:xfrm>
          <a:prstGeom prst="rect">
            <a:avLst/>
          </a:prstGeom>
          <a:noFill/>
          <a:extLst>
            <a:ext uri="{909E8E84-426E-40DD-AFC4-6F175D3DCCD1}">
              <a14:hiddenFill xmlns:a14="http://schemas.microsoft.com/office/drawing/2010/main">
                <a:solidFill>
                  <a:srgbClr val="FFFFFF"/>
                </a:solidFill>
              </a14:hiddenFill>
            </a:ext>
          </a:extLst>
        </p:spPr>
      </p:pic>
      <p:sp>
        <p:nvSpPr>
          <p:cNvPr id="13" name="Circular Arrow 12"/>
          <p:cNvSpPr/>
          <p:nvPr/>
        </p:nvSpPr>
        <p:spPr>
          <a:xfrm rot="5234647">
            <a:off x="2833301" y="4115810"/>
            <a:ext cx="665735" cy="757181"/>
          </a:xfrm>
          <a:prstGeom prst="circularArrow">
            <a:avLst/>
          </a:prstGeom>
          <a:solidFill>
            <a:srgbClr val="014288"/>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7" name="Straight Arrow Connector 26"/>
          <p:cNvCxnSpPr>
            <a:stCxn id="7" idx="3"/>
            <a:endCxn id="14" idx="1"/>
          </p:cNvCxnSpPr>
          <p:nvPr/>
        </p:nvCxnSpPr>
        <p:spPr>
          <a:xfrm>
            <a:off x="3808586" y="2646223"/>
            <a:ext cx="1198988" cy="0"/>
          </a:xfrm>
          <a:prstGeom prst="straightConnector1">
            <a:avLst/>
          </a:prstGeom>
          <a:ln w="76200">
            <a:solidFill>
              <a:srgbClr val="014288"/>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stCxn id="15" idx="2"/>
            <a:endCxn id="24" idx="3"/>
          </p:cNvCxnSpPr>
          <p:nvPr/>
        </p:nvCxnSpPr>
        <p:spPr>
          <a:xfrm rot="5400000">
            <a:off x="8067465" y="4132872"/>
            <a:ext cx="461311" cy="2525773"/>
          </a:xfrm>
          <a:prstGeom prst="curvedConnector2">
            <a:avLst/>
          </a:prstGeom>
          <a:ln w="76200">
            <a:solidFill>
              <a:srgbClr val="014288"/>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4" idx="1"/>
            <a:endCxn id="16" idx="3"/>
          </p:cNvCxnSpPr>
          <p:nvPr/>
        </p:nvCxnSpPr>
        <p:spPr>
          <a:xfrm flipH="1">
            <a:off x="3833367" y="5626414"/>
            <a:ext cx="1051164" cy="1"/>
          </a:xfrm>
          <a:prstGeom prst="straightConnector1">
            <a:avLst/>
          </a:prstGeom>
          <a:ln w="76200">
            <a:solidFill>
              <a:srgbClr val="014288"/>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076" name="Picture 28"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8556" y="948100"/>
            <a:ext cx="1149355" cy="1149355"/>
          </a:xfrm>
          <a:prstGeom prst="rect">
            <a:avLst/>
          </a:prstGeom>
          <a:noFill/>
          <a:extLst>
            <a:ext uri="{909E8E84-426E-40DD-AFC4-6F175D3DCCD1}">
              <a14:hiddenFill xmlns:a14="http://schemas.microsoft.com/office/drawing/2010/main">
                <a:solidFill>
                  <a:srgbClr val="FFFFFF"/>
                </a:solidFill>
              </a14:hiddenFill>
            </a:ext>
          </a:extLst>
        </p:spPr>
      </p:pic>
      <p:sp>
        <p:nvSpPr>
          <p:cNvPr id="56" name="Oval 55"/>
          <p:cNvSpPr/>
          <p:nvPr/>
        </p:nvSpPr>
        <p:spPr>
          <a:xfrm>
            <a:off x="2191844" y="1053814"/>
            <a:ext cx="1055177" cy="1049233"/>
          </a:xfrm>
          <a:prstGeom prst="ellipse">
            <a:avLst/>
          </a:prstGeom>
          <a:noFill/>
          <a:ln w="38100">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6565791" y="4522236"/>
            <a:ext cx="6096000" cy="36933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1" smtClean="0">
                <a:ln>
                  <a:noFill/>
                </a:ln>
                <a:solidFill>
                  <a:srgbClr val="005695"/>
                </a:solidFill>
                <a:effectLst/>
                <a:uLnTx/>
                <a:uFillTx/>
                <a:latin typeface="Calibri"/>
                <a:ea typeface="+mn-ea"/>
                <a:cs typeface="+mn-cs"/>
              </a:rPr>
              <a:t>Flight Preparation </a:t>
            </a:r>
            <a:endParaRPr kumimoji="0" lang="tr-TR" sz="1800" b="0" i="0" u="none" strike="noStrike" kern="1200" cap="none" spc="0" normalizeH="0" baseline="0" noProof="1">
              <a:ln>
                <a:noFill/>
              </a:ln>
              <a:solidFill>
                <a:srgbClr val="005695"/>
              </a:solidFill>
              <a:effectLst/>
              <a:uLnTx/>
              <a:uFillTx/>
              <a:latin typeface="Calibri"/>
              <a:ea typeface="+mn-ea"/>
              <a:cs typeface="+mn-cs"/>
            </a:endParaRPr>
          </a:p>
        </p:txBody>
      </p:sp>
      <p:cxnSp>
        <p:nvCxnSpPr>
          <p:cNvPr id="44" name="Curved Connector 43"/>
          <p:cNvCxnSpPr/>
          <p:nvPr/>
        </p:nvCxnSpPr>
        <p:spPr>
          <a:xfrm>
            <a:off x="7142834" y="2605925"/>
            <a:ext cx="2412632" cy="457698"/>
          </a:xfrm>
          <a:prstGeom prst="curvedConnector2">
            <a:avLst/>
          </a:prstGeom>
          <a:ln w="76200">
            <a:solidFill>
              <a:srgbClr val="014288"/>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811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47" y="116124"/>
            <a:ext cx="9998255" cy="393593"/>
          </a:xfrm>
        </p:spPr>
        <p:txBody>
          <a:bodyPr/>
          <a:lstStyle/>
          <a:p>
            <a:r>
              <a:rPr lang="tr-TR" sz="2400" dirty="0"/>
              <a:t>Dual</a:t>
            </a:r>
            <a:r>
              <a:rPr lang="tr-TR" dirty="0" smtClean="0"/>
              <a:t> </a:t>
            </a:r>
            <a:r>
              <a:rPr lang="tr-TR" sz="2400" dirty="0"/>
              <a:t>Hub</a:t>
            </a:r>
            <a:r>
              <a:rPr lang="tr-TR" dirty="0" smtClean="0"/>
              <a:t> </a:t>
            </a:r>
            <a:r>
              <a:rPr lang="tr-TR" sz="2400" dirty="0"/>
              <a:t>Operation</a:t>
            </a:r>
            <a:endParaRPr lang="en-US" sz="2400" dirty="0"/>
          </a:p>
        </p:txBody>
      </p:sp>
      <p:pic>
        <p:nvPicPr>
          <p:cNvPr id="28" name="Picture 27"/>
          <p:cNvPicPr>
            <a:picLocks noChangeAspect="1"/>
          </p:cNvPicPr>
          <p:nvPr/>
        </p:nvPicPr>
        <p:blipFill>
          <a:blip r:embed="rId2"/>
          <a:stretch>
            <a:fillRect/>
          </a:stretch>
        </p:blipFill>
        <p:spPr>
          <a:xfrm>
            <a:off x="3961435" y="1931223"/>
            <a:ext cx="4176872" cy="3225234"/>
          </a:xfrm>
          <a:prstGeom prst="rect">
            <a:avLst/>
          </a:prstGeom>
        </p:spPr>
      </p:pic>
      <p:pic>
        <p:nvPicPr>
          <p:cNvPr id="29" name="Picture 28"/>
          <p:cNvPicPr>
            <a:picLocks noChangeAspect="1"/>
          </p:cNvPicPr>
          <p:nvPr/>
        </p:nvPicPr>
        <p:blipFill>
          <a:blip r:embed="rId3"/>
          <a:stretch>
            <a:fillRect/>
          </a:stretch>
        </p:blipFill>
        <p:spPr>
          <a:xfrm>
            <a:off x="5312666" y="3027929"/>
            <a:ext cx="1161315" cy="618080"/>
          </a:xfrm>
          <a:prstGeom prst="rect">
            <a:avLst/>
          </a:prstGeom>
        </p:spPr>
      </p:pic>
      <p:sp>
        <p:nvSpPr>
          <p:cNvPr id="30" name="Freeform 29"/>
          <p:cNvSpPr/>
          <p:nvPr/>
        </p:nvSpPr>
        <p:spPr>
          <a:xfrm>
            <a:off x="5004478" y="2779538"/>
            <a:ext cx="437100" cy="1264024"/>
          </a:xfrm>
          <a:custGeom>
            <a:avLst/>
            <a:gdLst>
              <a:gd name="connsiteX0" fmla="*/ 0 w 381662"/>
              <a:gd name="connsiteY0" fmla="*/ 0 h 1399493"/>
              <a:gd name="connsiteX1" fmla="*/ 7951 w 381662"/>
              <a:gd name="connsiteY1" fmla="*/ 71561 h 1399493"/>
              <a:gd name="connsiteX2" fmla="*/ 31805 w 381662"/>
              <a:gd name="connsiteY2" fmla="*/ 87464 h 1399493"/>
              <a:gd name="connsiteX3" fmla="*/ 79513 w 381662"/>
              <a:gd name="connsiteY3" fmla="*/ 103366 h 1399493"/>
              <a:gd name="connsiteX4" fmla="*/ 103367 w 381662"/>
              <a:gd name="connsiteY4" fmla="*/ 111318 h 1399493"/>
              <a:gd name="connsiteX5" fmla="*/ 381662 w 381662"/>
              <a:gd name="connsiteY5" fmla="*/ 119269 h 1399493"/>
              <a:gd name="connsiteX6" fmla="*/ 373711 w 381662"/>
              <a:gd name="connsiteY6" fmla="*/ 166977 h 1399493"/>
              <a:gd name="connsiteX7" fmla="*/ 349857 w 381662"/>
              <a:gd name="connsiteY7" fmla="*/ 182880 h 1399493"/>
              <a:gd name="connsiteX8" fmla="*/ 341906 w 381662"/>
              <a:gd name="connsiteY8" fmla="*/ 206733 h 1399493"/>
              <a:gd name="connsiteX9" fmla="*/ 333955 w 381662"/>
              <a:gd name="connsiteY9" fmla="*/ 278295 h 1399493"/>
              <a:gd name="connsiteX10" fmla="*/ 286247 w 381662"/>
              <a:gd name="connsiteY10" fmla="*/ 326003 h 1399493"/>
              <a:gd name="connsiteX11" fmla="*/ 270344 w 381662"/>
              <a:gd name="connsiteY11" fmla="*/ 405516 h 1399493"/>
              <a:gd name="connsiteX12" fmla="*/ 262393 w 381662"/>
              <a:gd name="connsiteY12" fmla="*/ 437321 h 1399493"/>
              <a:gd name="connsiteX13" fmla="*/ 270344 w 381662"/>
              <a:gd name="connsiteY13" fmla="*/ 1176793 h 1399493"/>
              <a:gd name="connsiteX14" fmla="*/ 278295 w 381662"/>
              <a:gd name="connsiteY14" fmla="*/ 1200646 h 1399493"/>
              <a:gd name="connsiteX15" fmla="*/ 286247 w 381662"/>
              <a:gd name="connsiteY15" fmla="*/ 1248354 h 1399493"/>
              <a:gd name="connsiteX16" fmla="*/ 294198 w 381662"/>
              <a:gd name="connsiteY16" fmla="*/ 1375575 h 1399493"/>
              <a:gd name="connsiteX17" fmla="*/ 294198 w 381662"/>
              <a:gd name="connsiteY17" fmla="*/ 1399429 h 139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662" h="1399493">
                <a:moveTo>
                  <a:pt x="0" y="0"/>
                </a:moveTo>
                <a:cubicBezTo>
                  <a:pt x="2650" y="23854"/>
                  <a:pt x="-251" y="49006"/>
                  <a:pt x="7951" y="71561"/>
                </a:cubicBezTo>
                <a:cubicBezTo>
                  <a:pt x="11217" y="80542"/>
                  <a:pt x="23072" y="83583"/>
                  <a:pt x="31805" y="87464"/>
                </a:cubicBezTo>
                <a:cubicBezTo>
                  <a:pt x="47123" y="94272"/>
                  <a:pt x="63610" y="98065"/>
                  <a:pt x="79513" y="103366"/>
                </a:cubicBezTo>
                <a:cubicBezTo>
                  <a:pt x="87464" y="106016"/>
                  <a:pt x="94989" y="111079"/>
                  <a:pt x="103367" y="111318"/>
                </a:cubicBezTo>
                <a:lnTo>
                  <a:pt x="381662" y="119269"/>
                </a:lnTo>
                <a:cubicBezTo>
                  <a:pt x="379012" y="135172"/>
                  <a:pt x="380921" y="152557"/>
                  <a:pt x="373711" y="166977"/>
                </a:cubicBezTo>
                <a:cubicBezTo>
                  <a:pt x="369437" y="175525"/>
                  <a:pt x="355827" y="175418"/>
                  <a:pt x="349857" y="182880"/>
                </a:cubicBezTo>
                <a:cubicBezTo>
                  <a:pt x="344621" y="189425"/>
                  <a:pt x="344556" y="198782"/>
                  <a:pt x="341906" y="206733"/>
                </a:cubicBezTo>
                <a:cubicBezTo>
                  <a:pt x="339256" y="230587"/>
                  <a:pt x="344105" y="256546"/>
                  <a:pt x="333955" y="278295"/>
                </a:cubicBezTo>
                <a:cubicBezTo>
                  <a:pt x="324444" y="298675"/>
                  <a:pt x="286247" y="326003"/>
                  <a:pt x="286247" y="326003"/>
                </a:cubicBezTo>
                <a:cubicBezTo>
                  <a:pt x="269917" y="374990"/>
                  <a:pt x="284961" y="325118"/>
                  <a:pt x="270344" y="405516"/>
                </a:cubicBezTo>
                <a:cubicBezTo>
                  <a:pt x="268389" y="416268"/>
                  <a:pt x="265043" y="426719"/>
                  <a:pt x="262393" y="437321"/>
                </a:cubicBezTo>
                <a:cubicBezTo>
                  <a:pt x="265043" y="683812"/>
                  <a:pt x="265210" y="930342"/>
                  <a:pt x="270344" y="1176793"/>
                </a:cubicBezTo>
                <a:cubicBezTo>
                  <a:pt x="270519" y="1185172"/>
                  <a:pt x="276477" y="1192465"/>
                  <a:pt x="278295" y="1200646"/>
                </a:cubicBezTo>
                <a:cubicBezTo>
                  <a:pt x="281792" y="1216384"/>
                  <a:pt x="283596" y="1232451"/>
                  <a:pt x="286247" y="1248354"/>
                </a:cubicBezTo>
                <a:cubicBezTo>
                  <a:pt x="288897" y="1290761"/>
                  <a:pt x="289750" y="1333319"/>
                  <a:pt x="294198" y="1375575"/>
                </a:cubicBezTo>
                <a:cubicBezTo>
                  <a:pt x="296974" y="1401943"/>
                  <a:pt x="312432" y="1399429"/>
                  <a:pt x="294198" y="1399429"/>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59765" y="4070789"/>
            <a:ext cx="1009816" cy="523220"/>
          </a:xfrm>
          <a:prstGeom prst="rect">
            <a:avLst/>
          </a:prstGeom>
          <a:noFill/>
        </p:spPr>
        <p:txBody>
          <a:bodyPr wrap="square" rtlCol="0">
            <a:spAutoFit/>
          </a:bodyPr>
          <a:lstStyle/>
          <a:p>
            <a:r>
              <a:rPr lang="tr-TR" sz="2800" b="1" dirty="0" smtClean="0">
                <a:ln w="9525">
                  <a:solidFill>
                    <a:schemeClr val="bg1"/>
                  </a:solidFill>
                  <a:prstDash val="solid"/>
                </a:ln>
                <a:solidFill>
                  <a:srgbClr val="2C2C2C"/>
                </a:solidFill>
                <a:effectLst>
                  <a:outerShdw blurRad="12700" dist="38100" dir="2700000" algn="tl" rotWithShape="0">
                    <a:schemeClr val="bg1">
                      <a:lumMod val="50000"/>
                    </a:schemeClr>
                  </a:outerShdw>
                </a:effectLst>
              </a:rPr>
              <a:t>ISL</a:t>
            </a:r>
            <a:endParaRPr lang="en-US" sz="2800" b="1" dirty="0">
              <a:ln w="9525">
                <a:solidFill>
                  <a:schemeClr val="bg1"/>
                </a:solidFill>
                <a:prstDash val="solid"/>
              </a:ln>
              <a:solidFill>
                <a:srgbClr val="2C2C2C"/>
              </a:solidFill>
              <a:effectLst>
                <a:outerShdw blurRad="12700" dist="38100" dir="2700000" algn="tl" rotWithShape="0">
                  <a:schemeClr val="bg1">
                    <a:lumMod val="50000"/>
                  </a:schemeClr>
                </a:outerShdw>
              </a:effectLst>
            </a:endParaRPr>
          </a:p>
        </p:txBody>
      </p:sp>
      <p:sp>
        <p:nvSpPr>
          <p:cNvPr id="32" name="TextBox 31"/>
          <p:cNvSpPr txBox="1"/>
          <p:nvPr/>
        </p:nvSpPr>
        <p:spPr>
          <a:xfrm>
            <a:off x="4922757" y="2336753"/>
            <a:ext cx="1009816" cy="523220"/>
          </a:xfrm>
          <a:prstGeom prst="rect">
            <a:avLst/>
          </a:prstGeom>
          <a:noFill/>
        </p:spPr>
        <p:txBody>
          <a:bodyPr wrap="square" rtlCol="0">
            <a:spAutoFit/>
          </a:bodyPr>
          <a:lstStyle/>
          <a:p>
            <a:r>
              <a:rPr lang="tr-TR" sz="2800" b="1" dirty="0" smtClean="0">
                <a:ln w="9525">
                  <a:solidFill>
                    <a:schemeClr val="bg1"/>
                  </a:solidFill>
                  <a:prstDash val="solid"/>
                </a:ln>
                <a:effectLst>
                  <a:outerShdw blurRad="12700" dist="38100" dir="2700000" algn="tl" rotWithShape="0">
                    <a:schemeClr val="bg1">
                      <a:lumMod val="50000"/>
                    </a:schemeClr>
                  </a:outerShdw>
                </a:effectLst>
              </a:rPr>
              <a:t>IST</a:t>
            </a:r>
            <a:endParaRPr lang="en-US" sz="28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4" name="Arc 33"/>
          <p:cNvSpPr/>
          <p:nvPr/>
        </p:nvSpPr>
        <p:spPr>
          <a:xfrm rot="729234">
            <a:off x="206809" y="1107849"/>
            <a:ext cx="4902263" cy="2196341"/>
          </a:xfrm>
          <a:prstGeom prst="arc">
            <a:avLst>
              <a:gd name="adj1" fmla="val 12858927"/>
              <a:gd name="adj2" fmla="val 21230870"/>
            </a:avLst>
          </a:prstGeom>
          <a:ln w="57150">
            <a:solidFill>
              <a:srgbClr val="41719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2540510">
            <a:off x="1006836" y="1775738"/>
            <a:ext cx="5698576" cy="1619975"/>
          </a:xfrm>
          <a:prstGeom prst="arc">
            <a:avLst>
              <a:gd name="adj1" fmla="val 11831031"/>
              <a:gd name="adj2" fmla="val 21267666"/>
            </a:avLst>
          </a:prstGeom>
          <a:ln w="57150">
            <a:solidFill>
              <a:srgbClr val="41719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Resim 1"/>
          <p:cNvPicPr>
            <a:picLocks noChangeAspect="1"/>
          </p:cNvPicPr>
          <p:nvPr/>
        </p:nvPicPr>
        <p:blipFill rotWithShape="1">
          <a:blip r:embed="rId4" cstate="print">
            <a:extLst>
              <a:ext uri="{28A0092B-C50C-407E-A947-70E740481C1C}">
                <a14:useLocalDpi xmlns:a14="http://schemas.microsoft.com/office/drawing/2010/main" val="0"/>
              </a:ext>
            </a:extLst>
          </a:blip>
          <a:srcRect l="7987" t="63015" r="52534" b="26545"/>
          <a:stretch/>
        </p:blipFill>
        <p:spPr>
          <a:xfrm>
            <a:off x="2233451" y="774203"/>
            <a:ext cx="2799965" cy="656738"/>
          </a:xfrm>
          <a:prstGeom prst="rect">
            <a:avLst/>
          </a:prstGeom>
        </p:spPr>
      </p:pic>
      <p:pic>
        <p:nvPicPr>
          <p:cNvPr id="37" name="Picture 36"/>
          <p:cNvPicPr>
            <a:picLocks noChangeAspect="1"/>
          </p:cNvPicPr>
          <p:nvPr/>
        </p:nvPicPr>
        <p:blipFill>
          <a:blip r:embed="rId5"/>
          <a:stretch>
            <a:fillRect/>
          </a:stretch>
        </p:blipFill>
        <p:spPr>
          <a:xfrm>
            <a:off x="1552977" y="2729645"/>
            <a:ext cx="2070600" cy="657689"/>
          </a:xfrm>
          <a:prstGeom prst="rect">
            <a:avLst/>
          </a:prstGeom>
        </p:spPr>
      </p:pic>
      <p:sp>
        <p:nvSpPr>
          <p:cNvPr id="47" name="TextBox 46"/>
          <p:cNvSpPr txBox="1"/>
          <p:nvPr/>
        </p:nvSpPr>
        <p:spPr>
          <a:xfrm>
            <a:off x="8138307" y="2371672"/>
            <a:ext cx="4264198" cy="2246769"/>
          </a:xfrm>
          <a:prstGeom prst="rect">
            <a:avLst/>
          </a:prstGeom>
          <a:noFill/>
        </p:spPr>
        <p:txBody>
          <a:bodyPr wrap="square" rtlCol="0">
            <a:spAutoFit/>
          </a:bodyPr>
          <a:lstStyle/>
          <a:p>
            <a:pPr marL="285750" indent="-285750">
              <a:buFont typeface="Arial" panose="020B0604020202020204" pitchFamily="34" charset="0"/>
              <a:buChar char="•"/>
            </a:pPr>
            <a:r>
              <a:rPr lang="tr-TR" sz="2000" dirty="0" smtClean="0">
                <a:solidFill>
                  <a:schemeClr val="tx1">
                    <a:lumMod val="50000"/>
                  </a:schemeClr>
                </a:solidFill>
              </a:rPr>
              <a:t>10 dedicated temperature controlled and calibrated vehicles </a:t>
            </a:r>
          </a:p>
          <a:p>
            <a:pPr marL="285750" indent="-285750">
              <a:buFont typeface="Arial" panose="020B0604020202020204" pitchFamily="34" charset="0"/>
              <a:buChar char="•"/>
            </a:pPr>
            <a:r>
              <a:rPr lang="tr-TR" sz="2000" dirty="0" smtClean="0">
                <a:solidFill>
                  <a:schemeClr val="tx1">
                    <a:lumMod val="50000"/>
                  </a:schemeClr>
                </a:solidFill>
              </a:rPr>
              <a:t>ADR certified trucks for dangerous goods</a:t>
            </a:r>
          </a:p>
          <a:p>
            <a:pPr marL="285750" indent="-285750">
              <a:buFont typeface="Arial" panose="020B0604020202020204" pitchFamily="34" charset="0"/>
              <a:buChar char="•"/>
            </a:pPr>
            <a:r>
              <a:rPr lang="tr-TR" sz="2000" dirty="0" smtClean="0">
                <a:solidFill>
                  <a:schemeClr val="tx1">
                    <a:lumMod val="50000"/>
                  </a:schemeClr>
                </a:solidFill>
              </a:rPr>
              <a:t>Dedicated lead packing truck for radioactives</a:t>
            </a:r>
          </a:p>
          <a:p>
            <a:pPr marL="285750" indent="-285750">
              <a:buFont typeface="Arial" panose="020B0604020202020204" pitchFamily="34" charset="0"/>
              <a:buChar char="•"/>
            </a:pPr>
            <a:r>
              <a:rPr lang="tr-TR" sz="2000" dirty="0" smtClean="0">
                <a:solidFill>
                  <a:schemeClr val="tx1">
                    <a:lumMod val="50000"/>
                  </a:schemeClr>
                </a:solidFill>
              </a:rPr>
              <a:t>42 km</a:t>
            </a:r>
          </a:p>
        </p:txBody>
      </p:sp>
      <p:sp>
        <p:nvSpPr>
          <p:cNvPr id="50" name="TextBox 49"/>
          <p:cNvSpPr txBox="1"/>
          <p:nvPr/>
        </p:nvSpPr>
        <p:spPr>
          <a:xfrm>
            <a:off x="8138307" y="1919975"/>
            <a:ext cx="4339308" cy="400110"/>
          </a:xfrm>
          <a:prstGeom prst="rect">
            <a:avLst/>
          </a:prstGeom>
          <a:noFill/>
        </p:spPr>
        <p:txBody>
          <a:bodyPr wrap="square" rtlCol="0">
            <a:spAutoFit/>
          </a:bodyPr>
          <a:lstStyle/>
          <a:p>
            <a:r>
              <a:rPr lang="tr-TR" sz="2000" b="1" u="sng" dirty="0" smtClean="0">
                <a:solidFill>
                  <a:schemeClr val="tx1">
                    <a:lumMod val="50000"/>
                  </a:schemeClr>
                </a:solidFill>
              </a:rPr>
              <a:t>Truck Operation Between IST and ISL</a:t>
            </a:r>
            <a:endParaRPr lang="en-US" sz="2000" b="1" u="sng" dirty="0">
              <a:solidFill>
                <a:schemeClr val="tx1">
                  <a:lumMod val="50000"/>
                </a:schemeClr>
              </a:solidFill>
            </a:endParaRPr>
          </a:p>
        </p:txBody>
      </p:sp>
      <p:sp>
        <p:nvSpPr>
          <p:cNvPr id="3" name="TextBox 2"/>
          <p:cNvSpPr txBox="1"/>
          <p:nvPr/>
        </p:nvSpPr>
        <p:spPr>
          <a:xfrm>
            <a:off x="640752" y="1072861"/>
            <a:ext cx="906391" cy="400110"/>
          </a:xfrm>
          <a:prstGeom prst="rect">
            <a:avLst/>
          </a:prstGeom>
          <a:noFill/>
          <a:ln>
            <a:solidFill>
              <a:schemeClr val="tx1">
                <a:lumMod val="50000"/>
              </a:schemeClr>
            </a:solidFill>
          </a:ln>
        </p:spPr>
        <p:txBody>
          <a:bodyPr wrap="square" rtlCol="0">
            <a:spAutoFit/>
          </a:bodyPr>
          <a:lstStyle/>
          <a:p>
            <a:r>
              <a:rPr lang="tr-TR" sz="2000" dirty="0" smtClean="0"/>
              <a:t>Origin</a:t>
            </a:r>
            <a:endParaRPr lang="en-US" dirty="0"/>
          </a:p>
        </p:txBody>
      </p:sp>
    </p:spTree>
    <p:extLst>
      <p:ext uri="{BB962C8B-B14F-4D97-AF65-F5344CB8AC3E}">
        <p14:creationId xmlns:p14="http://schemas.microsoft.com/office/powerpoint/2010/main" val="33226611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24" r="24"/>
          <a:stretch/>
        </p:blipFill>
        <p:spPr>
          <a:xfrm>
            <a:off x="0" y="2"/>
            <a:ext cx="12192000" cy="6454586"/>
          </a:xfrm>
        </p:spPr>
      </p:pic>
      <p:sp>
        <p:nvSpPr>
          <p:cNvPr id="21" name="Title 20"/>
          <p:cNvSpPr>
            <a:spLocks noGrp="1"/>
          </p:cNvSpPr>
          <p:nvPr>
            <p:ph type="title"/>
          </p:nvPr>
        </p:nvSpPr>
        <p:spPr>
          <a:xfrm>
            <a:off x="4105756" y="3942272"/>
            <a:ext cx="6525075" cy="869573"/>
          </a:xfrm>
        </p:spPr>
        <p:txBody>
          <a:bodyPr/>
          <a:lstStyle/>
          <a:p>
            <a:r>
              <a:rPr lang="tr-TR" smtClean="0"/>
              <a:t>NETWORK</a:t>
            </a:r>
            <a:endParaRPr lang="en-US" dirty="0"/>
          </a:p>
        </p:txBody>
      </p:sp>
      <p:sp>
        <p:nvSpPr>
          <p:cNvPr id="3" name="Text Placeholder 2"/>
          <p:cNvSpPr>
            <a:spLocks noGrp="1"/>
          </p:cNvSpPr>
          <p:nvPr>
            <p:ph type="body" idx="1"/>
          </p:nvPr>
        </p:nvSpPr>
        <p:spPr>
          <a:xfrm>
            <a:off x="4105756" y="4811843"/>
            <a:ext cx="6525075" cy="1524002"/>
          </a:xfrm>
        </p:spPr>
        <p:txBody>
          <a:bodyPr numCol="2">
            <a:normAutofit/>
          </a:bodyPr>
          <a:lstStyle/>
          <a:p>
            <a:pPr>
              <a:lnSpc>
                <a:spcPct val="100000"/>
              </a:lnSpc>
              <a:spcAft>
                <a:spcPts val="0"/>
              </a:spcAft>
            </a:pPr>
            <a:r>
              <a:rPr lang="tr-TR" sz="1100" noProof="1" smtClean="0"/>
              <a:t>TK Network</a:t>
            </a:r>
          </a:p>
          <a:p>
            <a:pPr>
              <a:lnSpc>
                <a:spcPct val="100000"/>
              </a:lnSpc>
              <a:spcAft>
                <a:spcPts val="0"/>
              </a:spcAft>
            </a:pPr>
            <a:r>
              <a:rPr lang="tr-TR" sz="1100" noProof="1" smtClean="0"/>
              <a:t>HUB Connectivity Ranking</a:t>
            </a:r>
          </a:p>
          <a:p>
            <a:pPr>
              <a:lnSpc>
                <a:spcPct val="100000"/>
              </a:lnSpc>
              <a:spcAft>
                <a:spcPts val="0"/>
              </a:spcAft>
            </a:pPr>
            <a:r>
              <a:rPr lang="tr-TR" sz="1100" noProof="1" smtClean="0"/>
              <a:t>World Fresh Air Trade Lane – Origin Countries</a:t>
            </a:r>
          </a:p>
          <a:p>
            <a:pPr>
              <a:spcAft>
                <a:spcPts val="0"/>
              </a:spcAft>
            </a:pPr>
            <a:r>
              <a:rPr lang="tr-TR" sz="1100" noProof="1" smtClean="0"/>
              <a:t>World Fresh Air Trade Lane – Destination Countries</a:t>
            </a:r>
          </a:p>
          <a:p>
            <a:endParaRPr lang="tr-TR" b="1" noProof="1"/>
          </a:p>
        </p:txBody>
      </p:sp>
      <p:sp>
        <p:nvSpPr>
          <p:cNvPr id="9" name="Text Placeholder 8"/>
          <p:cNvSpPr>
            <a:spLocks noGrp="1"/>
          </p:cNvSpPr>
          <p:nvPr>
            <p:ph type="body" sz="quarter" idx="52"/>
          </p:nvPr>
        </p:nvSpPr>
        <p:spPr>
          <a:xfrm>
            <a:off x="4087754" y="1523997"/>
            <a:ext cx="45719" cy="4811847"/>
          </a:xfrm>
        </p:spPr>
        <p:txBody>
          <a:bodyPr/>
          <a:lstStyle/>
          <a:p>
            <a:endParaRPr lang="en-US" dirty="0"/>
          </a:p>
        </p:txBody>
      </p:sp>
      <p:sp>
        <p:nvSpPr>
          <p:cNvPr id="2" name="Text Placeholder 1"/>
          <p:cNvSpPr>
            <a:spLocks noGrp="1"/>
          </p:cNvSpPr>
          <p:nvPr>
            <p:ph type="body" sz="quarter" idx="53"/>
          </p:nvPr>
        </p:nvSpPr>
        <p:spPr/>
        <p:txBody>
          <a:bodyPr/>
          <a:lstStyle/>
          <a:p>
            <a:r>
              <a:rPr lang="tr-TR" dirty="0" smtClean="0"/>
              <a:t>02</a:t>
            </a:r>
            <a:endParaRPr lang="en-US" dirty="0"/>
          </a:p>
        </p:txBody>
      </p:sp>
      <p:pic>
        <p:nvPicPr>
          <p:cNvPr id="1030" name="Picture 6" descr="https://www.turkishcargo.com.tr/documents/_thumbs/boz7-d37eb3aa-7248-4f3a-b401-e51bc46b6a09_1170_5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472" y="1523996"/>
            <a:ext cx="6497359" cy="241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16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67" y="85491"/>
            <a:ext cx="9998255" cy="393593"/>
          </a:xfrm>
        </p:spPr>
        <p:txBody>
          <a:bodyPr>
            <a:normAutofit/>
          </a:bodyPr>
          <a:lstStyle/>
          <a:p>
            <a:r>
              <a:rPr lang="tr-TR" sz="2400" dirty="0"/>
              <a:t>TK</a:t>
            </a:r>
            <a:r>
              <a:rPr lang="tr-TR" dirty="0" smtClean="0"/>
              <a:t> </a:t>
            </a:r>
            <a:r>
              <a:rPr lang="tr-TR" sz="2400" dirty="0"/>
              <a:t>Network</a:t>
            </a:r>
            <a:endParaRPr lang="en-US" sz="2400" dirty="0"/>
          </a:p>
        </p:txBody>
      </p:sp>
      <p:sp>
        <p:nvSpPr>
          <p:cNvPr id="7" name="Rectangle 6"/>
          <p:cNvSpPr/>
          <p:nvPr/>
        </p:nvSpPr>
        <p:spPr>
          <a:xfrm>
            <a:off x="4056657" y="941068"/>
            <a:ext cx="4096006" cy="19082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MORE INTERNATIONAL DESTINATIONS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THAN ANY OTHER IN THE WORLD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smtClean="0">
                <a:ln>
                  <a:noFill/>
                </a:ln>
                <a:solidFill>
                  <a:prstClr val="black"/>
                </a:solidFill>
                <a:effectLst/>
                <a:uLnTx/>
                <a:uFillTx/>
                <a:latin typeface="Calibri Bold" charset="0"/>
                <a:ea typeface="Calibri Bold" charset="0"/>
                <a:cs typeface="Calibri Bold" charset="0"/>
              </a:rPr>
              <a:t>263</a:t>
            </a:r>
            <a:endParaRPr kumimoji="0" lang="tr-TR" sz="3000" b="1" i="0" u="none" strike="noStrike" kern="1200" cap="none" spc="0" normalizeH="0" baseline="0" noProof="0" dirty="0">
              <a:ln>
                <a:noFill/>
              </a:ln>
              <a:solidFill>
                <a:prstClr val="black"/>
              </a:solidFill>
              <a:effectLst/>
              <a:uLnTx/>
              <a:uFillTx/>
              <a:latin typeface="Calibri Bold" charset="0"/>
              <a:ea typeface="Calibri Bold" charset="0"/>
              <a:cs typeface="Calibri Bold"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smtClean="0">
                <a:ln>
                  <a:noFill/>
                </a:ln>
                <a:solidFill>
                  <a:prstClr val="black"/>
                </a:solidFill>
                <a:effectLst/>
                <a:uLnTx/>
                <a:uFillTx/>
                <a:latin typeface="Calibri Bold" charset="0"/>
                <a:ea typeface="Calibri Bold" charset="0"/>
                <a:cs typeface="Calibri Bold" charset="0"/>
              </a:rPr>
              <a:t>INTERNATIONAL </a:t>
            </a:r>
            <a:r>
              <a:rPr kumimoji="0" lang="tr-TR" sz="30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DESTINATIONS</a:t>
            </a:r>
            <a:endParaRPr kumimoji="0" lang="tr-TR" sz="1270" b="1" i="0" u="none" strike="noStrike" kern="1200" cap="none" spc="0" normalizeH="0" baseline="0" noProof="0" dirty="0">
              <a:ln>
                <a:noFill/>
              </a:ln>
              <a:solidFill>
                <a:prstClr val="black"/>
              </a:solidFill>
              <a:effectLst/>
              <a:uLnTx/>
              <a:uFillTx/>
              <a:latin typeface="Calibri Bold" charset="0"/>
              <a:ea typeface="Calibri Bold" charset="0"/>
              <a:cs typeface="Calibri Bold" charset="0"/>
            </a:endParaRPr>
          </a:p>
        </p:txBody>
      </p:sp>
      <p:sp>
        <p:nvSpPr>
          <p:cNvPr id="8" name="Rectangle 7"/>
          <p:cNvSpPr/>
          <p:nvPr/>
        </p:nvSpPr>
        <p:spPr>
          <a:xfrm>
            <a:off x="8345543" y="941068"/>
            <a:ext cx="259944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4</a:t>
            </a:r>
            <a:r>
              <a:rPr kumimoji="0" lang="tr-TR" sz="1400" b="1" i="0" u="none" strike="noStrike" kern="1200" cap="none" spc="0" normalizeH="0" baseline="30000" noProof="0" dirty="0">
                <a:ln>
                  <a:noFill/>
                </a:ln>
                <a:solidFill>
                  <a:prstClr val="black"/>
                </a:solidFill>
                <a:effectLst/>
                <a:uLnTx/>
                <a:uFillTx/>
                <a:latin typeface="Calibri Bold" charset="0"/>
                <a:ea typeface="Calibri Bold" charset="0"/>
                <a:cs typeface="Calibri Bold" charset="0"/>
              </a:rPr>
              <a:t>TH</a:t>
            </a:r>
            <a:r>
              <a:rPr kumimoji="0" lang="tr-TR" sz="14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 LARGEST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IN THE WORLD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smtClean="0">
                <a:ln>
                  <a:noFill/>
                </a:ln>
                <a:solidFill>
                  <a:prstClr val="black"/>
                </a:solidFill>
                <a:effectLst/>
                <a:uLnTx/>
                <a:uFillTx/>
                <a:latin typeface="Calibri Bold" charset="0"/>
                <a:ea typeface="Calibri Bold" charset="0"/>
                <a:cs typeface="Calibri Bold" charset="0"/>
              </a:rPr>
              <a:t>315</a:t>
            </a:r>
            <a:endParaRPr kumimoji="0" lang="tr-TR" sz="3000" b="1" i="0" u="none" strike="noStrike" kern="1200" cap="none" spc="0" normalizeH="0" baseline="0" noProof="0" dirty="0">
              <a:ln>
                <a:noFill/>
              </a:ln>
              <a:solidFill>
                <a:prstClr val="black"/>
              </a:solidFill>
              <a:effectLst/>
              <a:uLnTx/>
              <a:uFillTx/>
              <a:latin typeface="Calibri Bold" charset="0"/>
              <a:ea typeface="Calibri Bold" charset="0"/>
              <a:cs typeface="Calibri Bold"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smtClean="0">
                <a:ln>
                  <a:noFill/>
                </a:ln>
                <a:solidFill>
                  <a:prstClr val="black"/>
                </a:solidFill>
                <a:effectLst/>
                <a:uLnTx/>
                <a:uFillTx/>
                <a:latin typeface="Calibri Bold" charset="0"/>
                <a:ea typeface="Calibri Bold" charset="0"/>
                <a:cs typeface="Calibri Bold" charset="0"/>
              </a:rPr>
              <a:t>POINTS</a:t>
            </a:r>
            <a:endParaRPr kumimoji="0" lang="tr-TR" sz="3000" b="1" i="0" u="none" strike="noStrike" kern="1200" cap="none" spc="0" normalizeH="0" baseline="0" noProof="0" dirty="0">
              <a:ln>
                <a:noFill/>
              </a:ln>
              <a:solidFill>
                <a:prstClr val="black"/>
              </a:solidFill>
              <a:effectLst/>
              <a:uLnTx/>
              <a:uFillTx/>
              <a:latin typeface="Calibri Bold" charset="0"/>
              <a:ea typeface="Calibri Bold" charset="0"/>
              <a:cs typeface="Calibri Bold" charset="0"/>
            </a:endParaRPr>
          </a:p>
        </p:txBody>
      </p:sp>
      <p:sp>
        <p:nvSpPr>
          <p:cNvPr id="9" name="Rectangle 8"/>
          <p:cNvSpPr/>
          <p:nvPr/>
        </p:nvSpPr>
        <p:spPr>
          <a:xfrm>
            <a:off x="1194207" y="941068"/>
            <a:ext cx="265650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016"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 </a:t>
            </a:r>
            <a:r>
              <a:rPr kumimoji="0" lang="tr-TR" sz="1400" b="1" i="0" u="none" strike="noStrike" kern="1200" cap="none" spc="0" normalizeH="0" baseline="0" noProof="0" dirty="0">
                <a:ln>
                  <a:noFill/>
                </a:ln>
                <a:solidFill>
                  <a:prstClr val="black"/>
                </a:solidFill>
                <a:effectLst/>
                <a:uLnTx/>
                <a:uFillTx/>
                <a:latin typeface="Calibri Bold" charset="0"/>
                <a:ea typeface="Calibri Bold" charset="0"/>
                <a:cs typeface="Calibri Bold" charset="0"/>
              </a:rPr>
              <a:t>MORE COUNTRIES THAN ANY OTHER AIRLINE IN THE WORLD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smtClean="0">
                <a:ln>
                  <a:noFill/>
                </a:ln>
                <a:solidFill>
                  <a:prstClr val="black"/>
                </a:solidFill>
                <a:effectLst/>
                <a:uLnTx/>
                <a:uFillTx/>
                <a:latin typeface="Calibri Bold" charset="0"/>
                <a:ea typeface="Calibri Bold" charset="0"/>
                <a:cs typeface="Calibri Bold" charset="0"/>
              </a:rPr>
              <a:t>126</a:t>
            </a:r>
            <a:endParaRPr kumimoji="0" lang="tr-TR" sz="3000" b="1" i="0" u="none" strike="noStrike" kern="1200" cap="none" spc="0" normalizeH="0" baseline="0" noProof="0" dirty="0">
              <a:ln>
                <a:noFill/>
              </a:ln>
              <a:solidFill>
                <a:prstClr val="black"/>
              </a:solidFill>
              <a:effectLst/>
              <a:uLnTx/>
              <a:uFillTx/>
              <a:latin typeface="Calibri Bold" charset="0"/>
              <a:ea typeface="Calibri Bold" charset="0"/>
              <a:cs typeface="Calibri Bold"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smtClean="0">
                <a:ln>
                  <a:noFill/>
                </a:ln>
                <a:solidFill>
                  <a:prstClr val="black"/>
                </a:solidFill>
                <a:effectLst/>
                <a:uLnTx/>
                <a:uFillTx/>
                <a:latin typeface="Calibri Bold" charset="0"/>
                <a:ea typeface="Calibri Bold" charset="0"/>
                <a:cs typeface="Calibri Bold" charset="0"/>
              </a:rPr>
              <a:t>COUNTRIES</a:t>
            </a:r>
            <a:endParaRPr kumimoji="0" lang="tr-TR" sz="3000" b="1" i="0" u="none" strike="noStrike" kern="1200" cap="none" spc="0" normalizeH="0" baseline="0" noProof="0" dirty="0">
              <a:ln>
                <a:noFill/>
              </a:ln>
              <a:solidFill>
                <a:prstClr val="black"/>
              </a:solidFill>
              <a:effectLst/>
              <a:uLnTx/>
              <a:uFillTx/>
              <a:latin typeface="Calibri Bold" charset="0"/>
              <a:ea typeface="Calibri Bold" charset="0"/>
              <a:cs typeface="Calibri Bold" charset="0"/>
            </a:endParaRPr>
          </a:p>
        </p:txBody>
      </p:sp>
      <p:sp>
        <p:nvSpPr>
          <p:cNvPr id="10" name="Oval 9"/>
          <p:cNvSpPr/>
          <p:nvPr/>
        </p:nvSpPr>
        <p:spPr>
          <a:xfrm>
            <a:off x="1101324" y="2917993"/>
            <a:ext cx="2860149" cy="2860149"/>
          </a:xfrm>
          <a:prstGeom prst="ellipse">
            <a:avLst/>
          </a:prstGeom>
          <a:solidFill>
            <a:srgbClr val="C00000"/>
          </a:solidFill>
          <a:ln w="12700" cap="flat" cmpd="sng" algn="ctr">
            <a:noFill/>
            <a:prstDash val="solid"/>
            <a:miter lim="800000"/>
          </a:ln>
          <a:effectLst/>
        </p:spPr>
        <p:txBody>
          <a:bodyPr tIns="270000" bIns="0" rtlCol="0" anchor="ctr"/>
          <a:lstStyle/>
          <a:p>
            <a:pPr marL="0" marR="0" lvl="0" indent="0" algn="ctr" defTabSz="914400" rtl="0" eaLnBrk="1" fontAlgn="auto" latinLnBrk="0" hangingPunct="1">
              <a:lnSpc>
                <a:spcPts val="6350"/>
              </a:lnSpc>
              <a:spcBef>
                <a:spcPts val="0"/>
              </a:spcBef>
              <a:spcAft>
                <a:spcPts val="0"/>
              </a:spcAft>
              <a:buClrTx/>
              <a:buSzTx/>
              <a:buFontTx/>
              <a:buNone/>
              <a:tabLst/>
              <a:defRPr/>
            </a:pPr>
            <a:r>
              <a:rPr kumimoji="0" lang="en-US" sz="9975" b="1" i="0" u="none" strike="noStrike" kern="0" cap="none" spc="0" normalizeH="0" baseline="0" noProof="0" dirty="0">
                <a:ln>
                  <a:noFill/>
                </a:ln>
                <a:solidFill>
                  <a:prstClr val="white"/>
                </a:solidFill>
                <a:effectLst/>
                <a:uLnTx/>
                <a:uFillTx/>
                <a:latin typeface="Calibri Bold" charset="0"/>
                <a:ea typeface="Calibri Bold" charset="0"/>
                <a:cs typeface="Calibri Bold" charset="0"/>
              </a:rPr>
              <a:t>1.</a:t>
            </a:r>
          </a:p>
        </p:txBody>
      </p:sp>
      <p:sp>
        <p:nvSpPr>
          <p:cNvPr id="11" name="Oval 10"/>
          <p:cNvSpPr/>
          <p:nvPr/>
        </p:nvSpPr>
        <p:spPr>
          <a:xfrm>
            <a:off x="4686989" y="2917993"/>
            <a:ext cx="2860149" cy="2860149"/>
          </a:xfrm>
          <a:prstGeom prst="ellipse">
            <a:avLst/>
          </a:prstGeom>
          <a:solidFill>
            <a:srgbClr val="C00000"/>
          </a:solidFill>
          <a:ln w="12700" cap="flat" cmpd="sng" algn="ctr">
            <a:noFill/>
            <a:prstDash val="solid"/>
            <a:miter lim="800000"/>
          </a:ln>
          <a:effectLst/>
        </p:spPr>
        <p:txBody>
          <a:bodyPr tIns="270000" bIns="0" rtlCol="0" anchor="ctr"/>
          <a:lstStyle/>
          <a:p>
            <a:pPr marL="0" marR="0" lvl="0" indent="0" algn="ctr" defTabSz="914400" rtl="0" eaLnBrk="1" fontAlgn="auto" latinLnBrk="0" hangingPunct="1">
              <a:lnSpc>
                <a:spcPts val="6350"/>
              </a:lnSpc>
              <a:spcBef>
                <a:spcPts val="0"/>
              </a:spcBef>
              <a:spcAft>
                <a:spcPts val="0"/>
              </a:spcAft>
              <a:buClrTx/>
              <a:buSzTx/>
              <a:buFontTx/>
              <a:buNone/>
              <a:tabLst/>
              <a:defRPr/>
            </a:pPr>
            <a:r>
              <a:rPr kumimoji="0" lang="en-US" sz="9975" b="1" i="0" u="none" strike="noStrike" kern="0" cap="none" spc="0" normalizeH="0" baseline="0" noProof="0">
                <a:ln>
                  <a:noFill/>
                </a:ln>
                <a:solidFill>
                  <a:prstClr val="white"/>
                </a:solidFill>
                <a:effectLst/>
                <a:uLnTx/>
                <a:uFillTx/>
                <a:latin typeface="Calibri Bold" charset="0"/>
                <a:ea typeface="Calibri Bold" charset="0"/>
                <a:cs typeface="Calibri Bold" charset="0"/>
              </a:rPr>
              <a:t>1.</a:t>
            </a:r>
          </a:p>
        </p:txBody>
      </p:sp>
      <p:sp>
        <p:nvSpPr>
          <p:cNvPr id="12" name="Oval 11"/>
          <p:cNvSpPr/>
          <p:nvPr/>
        </p:nvSpPr>
        <p:spPr>
          <a:xfrm>
            <a:off x="8176275" y="2917993"/>
            <a:ext cx="2860149" cy="2860149"/>
          </a:xfrm>
          <a:prstGeom prst="ellipse">
            <a:avLst/>
          </a:prstGeom>
          <a:solidFill>
            <a:srgbClr val="C00000"/>
          </a:solidFill>
          <a:ln w="12700" cap="flat" cmpd="sng" algn="ctr">
            <a:noFill/>
            <a:prstDash val="solid"/>
            <a:miter lim="800000"/>
          </a:ln>
          <a:effectLst/>
        </p:spPr>
        <p:txBody>
          <a:bodyPr tIns="270000" bIns="0" rtlCol="0" anchor="ctr"/>
          <a:lstStyle/>
          <a:p>
            <a:pPr marL="0" marR="0" lvl="0" indent="0" algn="ctr" defTabSz="914400" rtl="0" eaLnBrk="1" fontAlgn="auto" latinLnBrk="0" hangingPunct="1">
              <a:lnSpc>
                <a:spcPts val="6350"/>
              </a:lnSpc>
              <a:spcBef>
                <a:spcPts val="0"/>
              </a:spcBef>
              <a:spcAft>
                <a:spcPts val="0"/>
              </a:spcAft>
              <a:buClrTx/>
              <a:buSzTx/>
              <a:buFontTx/>
              <a:buNone/>
              <a:tabLst/>
              <a:defRPr/>
            </a:pPr>
            <a:r>
              <a:rPr kumimoji="0" lang="en-US" sz="9975" b="1" i="0" u="none" strike="noStrike" kern="0" cap="none" spc="0" normalizeH="0" baseline="0" noProof="0">
                <a:ln>
                  <a:noFill/>
                </a:ln>
                <a:solidFill>
                  <a:prstClr val="white"/>
                </a:solidFill>
                <a:effectLst/>
                <a:uLnTx/>
                <a:uFillTx/>
                <a:latin typeface="Calibri Bold" charset="0"/>
                <a:ea typeface="Calibri Bold" charset="0"/>
                <a:cs typeface="Calibri Bold" charset="0"/>
              </a:rPr>
              <a:t>4.</a:t>
            </a:r>
          </a:p>
        </p:txBody>
      </p:sp>
    </p:spTree>
    <p:extLst>
      <p:ext uri="{BB962C8B-B14F-4D97-AF65-F5344CB8AC3E}">
        <p14:creationId xmlns:p14="http://schemas.microsoft.com/office/powerpoint/2010/main" val="22502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Lst>
  </p:timing>
</p:sld>
</file>

<file path=ppt/theme/theme1.xml><?xml version="1.0" encoding="utf-8"?>
<a:theme xmlns:a="http://schemas.openxmlformats.org/drawingml/2006/main" name="1_THY Tema v1">
  <a:themeElements>
    <a:clrScheme name="Turkish Airlines">
      <a:dk1>
        <a:srgbClr val="595959"/>
      </a:dk1>
      <a:lt1>
        <a:srgbClr val="FEFFFF"/>
      </a:lt1>
      <a:dk2>
        <a:srgbClr val="8B9192"/>
      </a:dk2>
      <a:lt2>
        <a:srgbClr val="E6E6E6"/>
      </a:lt2>
      <a:accent1>
        <a:srgbClr val="1B5DA5"/>
      </a:accent1>
      <a:accent2>
        <a:srgbClr val="28849B"/>
      </a:accent2>
      <a:accent3>
        <a:srgbClr val="53CDBB"/>
      </a:accent3>
      <a:accent4>
        <a:srgbClr val="FEB133"/>
      </a:accent4>
      <a:accent5>
        <a:srgbClr val="FD522F"/>
      </a:accent5>
      <a:accent6>
        <a:srgbClr val="F8291C"/>
      </a:accent6>
      <a:hlink>
        <a:srgbClr val="A31E14"/>
      </a:hlink>
      <a:folHlink>
        <a:srgbClr val="3E0C0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urkish Airlines">
    <a:dk1>
      <a:srgbClr val="595959"/>
    </a:dk1>
    <a:lt1>
      <a:srgbClr val="FEFFFF"/>
    </a:lt1>
    <a:dk2>
      <a:srgbClr val="8B9192"/>
    </a:dk2>
    <a:lt2>
      <a:srgbClr val="E6E6E6"/>
    </a:lt2>
    <a:accent1>
      <a:srgbClr val="1B5DA5"/>
    </a:accent1>
    <a:accent2>
      <a:srgbClr val="28849B"/>
    </a:accent2>
    <a:accent3>
      <a:srgbClr val="53CDBB"/>
    </a:accent3>
    <a:accent4>
      <a:srgbClr val="FEB133"/>
    </a:accent4>
    <a:accent5>
      <a:srgbClr val="FD522F"/>
    </a:accent5>
    <a:accent6>
      <a:srgbClr val="F8291C"/>
    </a:accent6>
    <a:hlink>
      <a:srgbClr val="A31E14"/>
    </a:hlink>
    <a:folHlink>
      <a:srgbClr val="3E0C05"/>
    </a:folHlink>
  </a:clrScheme>
</a:themeOverride>
</file>

<file path=docProps/app.xml><?xml version="1.0" encoding="utf-8"?>
<Properties xmlns="http://schemas.openxmlformats.org/officeDocument/2006/extended-properties" xmlns:vt="http://schemas.openxmlformats.org/officeDocument/2006/docPropsVTypes">
  <Template/>
  <TotalTime>9019</TotalTime>
  <Words>4369</Words>
  <Application>Microsoft Office PowerPoint</Application>
  <PresentationFormat>Widescreen</PresentationFormat>
  <Paragraphs>619</Paragraphs>
  <Slides>45</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Arial</vt:lpstr>
      <vt:lpstr>Calibri</vt:lpstr>
      <vt:lpstr>Calibri Bold</vt:lpstr>
      <vt:lpstr>Calibri Light</vt:lpstr>
      <vt:lpstr>Calibri Regular</vt:lpstr>
      <vt:lpstr>Courier New</vt:lpstr>
      <vt:lpstr>Gotham Narrow Book</vt:lpstr>
      <vt:lpstr>Museo 500</vt:lpstr>
      <vt:lpstr>Museo Sans 500</vt:lpstr>
      <vt:lpstr>Symbol</vt:lpstr>
      <vt:lpstr>Times New Roman</vt:lpstr>
      <vt:lpstr>Wingdings</vt:lpstr>
      <vt:lpstr>1_THY Tema v1</vt:lpstr>
      <vt:lpstr>PowerPoint Presentation</vt:lpstr>
      <vt:lpstr>Table of Contents</vt:lpstr>
      <vt:lpstr>INTRODUCTION</vt:lpstr>
      <vt:lpstr>Definition of Perishable Cargo</vt:lpstr>
      <vt:lpstr>Types of Perishable Cargo</vt:lpstr>
      <vt:lpstr>Process Map</vt:lpstr>
      <vt:lpstr>Dual Hub Operation</vt:lpstr>
      <vt:lpstr>NETWORK</vt:lpstr>
      <vt:lpstr>TK Network</vt:lpstr>
      <vt:lpstr>Turkish Airlines Passenger Aircraft Network</vt:lpstr>
      <vt:lpstr>Turkish Airlines Cargo Aircraft Network</vt:lpstr>
      <vt:lpstr>PowerPoint Presentation</vt:lpstr>
      <vt:lpstr>World Perishable Air Trade Lane – Origin Country</vt:lpstr>
      <vt:lpstr>World Perishable Air Trade Lane – Destination Country</vt:lpstr>
      <vt:lpstr>FACILITY</vt:lpstr>
      <vt:lpstr>Turkish Cargo HUB</vt:lpstr>
      <vt:lpstr>Temperature Controlled Storage Rooms</vt:lpstr>
      <vt:lpstr>İstanbul Airport – Satellite Facility</vt:lpstr>
      <vt:lpstr>Satellite Facility – Special Cargo Storage Rooms</vt:lpstr>
      <vt:lpstr>PowerPoint Presentation</vt:lpstr>
      <vt:lpstr>Temperature Controlled Storage Rooms</vt:lpstr>
      <vt:lpstr>Facts &amp; Figures</vt:lpstr>
      <vt:lpstr>Facts and Figures</vt:lpstr>
      <vt:lpstr>INDUSTRIAL SOLUTIONS</vt:lpstr>
      <vt:lpstr>Features of TK Fresh Product</vt:lpstr>
      <vt:lpstr>Active &amp; Passive Solutions</vt:lpstr>
      <vt:lpstr>Active Temperature Controlled Containers</vt:lpstr>
      <vt:lpstr>Active Container Transport</vt:lpstr>
      <vt:lpstr>Single Use Thermal Blankets</vt:lpstr>
      <vt:lpstr>Thermal Dolly</vt:lpstr>
      <vt:lpstr>IST Hub – Healthcare Transportation Tarmac Process</vt:lpstr>
      <vt:lpstr>Temperature Advantage of İstanbul</vt:lpstr>
      <vt:lpstr>QUALITY AND STANDARDS</vt:lpstr>
      <vt:lpstr>Key References for setting our Standarts and Regulations</vt:lpstr>
      <vt:lpstr>Service Provider Assessment (GHA &amp; Road Feeder)</vt:lpstr>
      <vt:lpstr>Internal and External Audits</vt:lpstr>
      <vt:lpstr>Personel Training</vt:lpstr>
      <vt:lpstr>IATA CEIV FRESH and Certification</vt:lpstr>
      <vt:lpstr>Our TK Fresh Transportation Procedures Manual </vt:lpstr>
      <vt:lpstr>Capability Matrix</vt:lpstr>
      <vt:lpstr>Future &amp; How to Improve </vt:lpstr>
      <vt:lpstr>Our Goals and Objective</vt:lpstr>
      <vt:lpstr>Istanbul New Aırport</vt:lpstr>
      <vt:lpstr>Awards</vt:lpstr>
      <vt:lpstr>PowerPoint Presentation</vt:lpstr>
    </vt:vector>
  </TitlesOfParts>
  <Company>THY 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MURAT RAHNA (Kargo Bsk. (Istanbul Kargo Md.) - Uzman)</dc:creator>
  <cp:lastModifiedBy>CAGDAS ATABAY (Kargo Pazarlama Bsk. - Uzman)</cp:lastModifiedBy>
  <cp:revision>718</cp:revision>
  <cp:lastPrinted>2017-03-21T11:56:28Z</cp:lastPrinted>
  <dcterms:created xsi:type="dcterms:W3CDTF">2016-11-17T07:21:41Z</dcterms:created>
  <dcterms:modified xsi:type="dcterms:W3CDTF">2019-09-25T10:41:41Z</dcterms:modified>
</cp:coreProperties>
</file>